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428" r:id="rId2"/>
    <p:sldId id="430" r:id="rId3"/>
    <p:sldId id="431" r:id="rId4"/>
    <p:sldId id="432" r:id="rId5"/>
    <p:sldId id="433" r:id="rId6"/>
    <p:sldId id="434"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D9A437-D951-4490-B1B0-4FA643ED6E56}" type="datetimeFigureOut">
              <a:rPr lang="en-GB" smtClean="0"/>
              <a:t>20/09/2021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CC7C64-7AAB-4933-9AE1-4133ACD59186}" type="slidenum">
              <a:rPr lang="en-GB" smtClean="0"/>
              <a:t>‹#›</a:t>
            </a:fld>
            <a:endParaRPr lang="en-GB"/>
          </a:p>
        </p:txBody>
      </p:sp>
    </p:spTree>
    <p:extLst>
      <p:ext uri="{BB962C8B-B14F-4D97-AF65-F5344CB8AC3E}">
        <p14:creationId xmlns:p14="http://schemas.microsoft.com/office/powerpoint/2010/main" val="3641651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https://www.uni-regensburg.de/Fakultaeten/phil_Fak_II/Psychologie/Psy_II/beautycheck/english/prototypen/prototypen.htm</a:t>
            </a:r>
          </a:p>
          <a:p>
            <a:r>
              <a:rPr lang="en-GB" dirty="0"/>
              <a:t>https://www.trendhunter.com/trends/faces-by-benoit-paille</a:t>
            </a:r>
          </a:p>
          <a:p>
            <a:r>
              <a:rPr lang="en-GB" dirty="0"/>
              <a:t>https://www.statnews.com/2016/05/05/newborn-baby-imitate/</a:t>
            </a:r>
          </a:p>
          <a:p>
            <a:r>
              <a:rPr lang="en-GB" dirty="0"/>
              <a:t>https://vicharkness.co.uk/2019/03/25/this-face-does-not-exist/</a:t>
            </a:r>
          </a:p>
          <a:p>
            <a:r>
              <a:rPr lang="en-GB" dirty="0"/>
              <a:t>https://kottke.org/18/12/ai-generated-human-faces-that-look-amazingly-real</a:t>
            </a:r>
          </a:p>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1</a:t>
            </a:fld>
            <a:endParaRPr lang="en-US" noProof="0" dirty="0"/>
          </a:p>
        </p:txBody>
      </p:sp>
    </p:spTree>
    <p:extLst>
      <p:ext uri="{BB962C8B-B14F-4D97-AF65-F5344CB8AC3E}">
        <p14:creationId xmlns:p14="http://schemas.microsoft.com/office/powerpoint/2010/main" val="22835699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https://www.uni-regensburg.de/Fakultaeten/phil_Fak_II/Psychologie/Psy_II/beautycheck/english/prototypen/prototypen.htm</a:t>
            </a:r>
          </a:p>
          <a:p>
            <a:r>
              <a:rPr lang="en-GB" dirty="0"/>
              <a:t>https://www.trendhunter.com/trends/faces-by-benoit-paille</a:t>
            </a:r>
          </a:p>
          <a:p>
            <a:r>
              <a:rPr lang="en-GB" dirty="0"/>
              <a:t>https://www.statnews.com/2016/05/05/newborn-baby-imitate/</a:t>
            </a:r>
          </a:p>
          <a:p>
            <a:r>
              <a:rPr lang="en-GB" dirty="0"/>
              <a:t>https://vicharkness.co.uk/2019/03/25/this-face-does-not-exist/</a:t>
            </a:r>
          </a:p>
          <a:p>
            <a:r>
              <a:rPr lang="en-GB" dirty="0"/>
              <a:t>https://kottke.org/18/12/ai-generated-human-faces-that-look-amazingly-real</a:t>
            </a:r>
          </a:p>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2</a:t>
            </a:fld>
            <a:endParaRPr lang="en-US" noProof="0" dirty="0"/>
          </a:p>
        </p:txBody>
      </p:sp>
    </p:spTree>
    <p:extLst>
      <p:ext uri="{BB962C8B-B14F-4D97-AF65-F5344CB8AC3E}">
        <p14:creationId xmlns:p14="http://schemas.microsoft.com/office/powerpoint/2010/main" val="19351594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3</a:t>
            </a:fld>
            <a:endParaRPr lang="en-US" noProof="0" dirty="0"/>
          </a:p>
        </p:txBody>
      </p:sp>
    </p:spTree>
    <p:extLst>
      <p:ext uri="{BB962C8B-B14F-4D97-AF65-F5344CB8AC3E}">
        <p14:creationId xmlns:p14="http://schemas.microsoft.com/office/powerpoint/2010/main" val="4065376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4</a:t>
            </a:fld>
            <a:endParaRPr lang="en-US" noProof="0" dirty="0"/>
          </a:p>
        </p:txBody>
      </p:sp>
    </p:spTree>
    <p:extLst>
      <p:ext uri="{BB962C8B-B14F-4D97-AF65-F5344CB8AC3E}">
        <p14:creationId xmlns:p14="http://schemas.microsoft.com/office/powerpoint/2010/main" val="4261333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5</a:t>
            </a:fld>
            <a:endParaRPr lang="en-US" noProof="0" dirty="0"/>
          </a:p>
        </p:txBody>
      </p:sp>
    </p:spTree>
    <p:extLst>
      <p:ext uri="{BB962C8B-B14F-4D97-AF65-F5344CB8AC3E}">
        <p14:creationId xmlns:p14="http://schemas.microsoft.com/office/powerpoint/2010/main" val="38308954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6</a:t>
            </a:fld>
            <a:endParaRPr lang="en-US" noProof="0" dirty="0"/>
          </a:p>
        </p:txBody>
      </p:sp>
    </p:spTree>
    <p:extLst>
      <p:ext uri="{BB962C8B-B14F-4D97-AF65-F5344CB8AC3E}">
        <p14:creationId xmlns:p14="http://schemas.microsoft.com/office/powerpoint/2010/main" val="3529809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2FC62-BB41-4D49-A172-5778F70090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A8BDCB1-9659-4FFE-A22A-BD51963BEA3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0FF187E-803B-4B63-A8D4-6CB1C8AB4C0A}"/>
              </a:ext>
            </a:extLst>
          </p:cNvPr>
          <p:cNvSpPr>
            <a:spLocks noGrp="1"/>
          </p:cNvSpPr>
          <p:nvPr>
            <p:ph type="dt" sz="half" idx="10"/>
          </p:nvPr>
        </p:nvSpPr>
        <p:spPr/>
        <p:txBody>
          <a:bodyPr/>
          <a:lstStyle/>
          <a:p>
            <a:fld id="{F32CBF18-D3A8-4AD0-882F-3684EDD5259D}" type="datetimeFigureOut">
              <a:rPr lang="en-GB" smtClean="0"/>
              <a:t>20/09/2021</a:t>
            </a:fld>
            <a:endParaRPr lang="en-GB"/>
          </a:p>
        </p:txBody>
      </p:sp>
      <p:sp>
        <p:nvSpPr>
          <p:cNvPr id="5" name="Footer Placeholder 4">
            <a:extLst>
              <a:ext uri="{FF2B5EF4-FFF2-40B4-BE49-F238E27FC236}">
                <a16:creationId xmlns:a16="http://schemas.microsoft.com/office/drawing/2014/main" id="{97CDC9D1-FE15-4752-8C7B-2A3D169951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3A923A0-139E-4877-AA0D-815B6D692591}"/>
              </a:ext>
            </a:extLst>
          </p:cNvPr>
          <p:cNvSpPr>
            <a:spLocks noGrp="1"/>
          </p:cNvSpPr>
          <p:nvPr>
            <p:ph type="sldNum" sz="quarter" idx="12"/>
          </p:nvPr>
        </p:nvSpPr>
        <p:spPr/>
        <p:txBody>
          <a:bodyPr/>
          <a:lstStyle/>
          <a:p>
            <a:fld id="{BC83B9C7-A7EA-4EF1-BDF4-849C7462CD2B}" type="slidenum">
              <a:rPr lang="en-GB" smtClean="0"/>
              <a:t>‹#›</a:t>
            </a:fld>
            <a:endParaRPr lang="en-GB"/>
          </a:p>
        </p:txBody>
      </p:sp>
    </p:spTree>
    <p:extLst>
      <p:ext uri="{BB962C8B-B14F-4D97-AF65-F5344CB8AC3E}">
        <p14:creationId xmlns:p14="http://schemas.microsoft.com/office/powerpoint/2010/main" val="3645781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869D1-5101-4355-A5B7-75DE5E57C4B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E183CA4-0F0F-4C77-9FA7-C0DED06CE49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9BDC78-E6E7-4AE1-9F30-339F817B98D1}"/>
              </a:ext>
            </a:extLst>
          </p:cNvPr>
          <p:cNvSpPr>
            <a:spLocks noGrp="1"/>
          </p:cNvSpPr>
          <p:nvPr>
            <p:ph type="dt" sz="half" idx="10"/>
          </p:nvPr>
        </p:nvSpPr>
        <p:spPr/>
        <p:txBody>
          <a:bodyPr/>
          <a:lstStyle/>
          <a:p>
            <a:fld id="{F32CBF18-D3A8-4AD0-882F-3684EDD5259D}" type="datetimeFigureOut">
              <a:rPr lang="en-GB" smtClean="0"/>
              <a:t>20/09/2021</a:t>
            </a:fld>
            <a:endParaRPr lang="en-GB"/>
          </a:p>
        </p:txBody>
      </p:sp>
      <p:sp>
        <p:nvSpPr>
          <p:cNvPr id="5" name="Footer Placeholder 4">
            <a:extLst>
              <a:ext uri="{FF2B5EF4-FFF2-40B4-BE49-F238E27FC236}">
                <a16:creationId xmlns:a16="http://schemas.microsoft.com/office/drawing/2014/main" id="{ACA24DF8-7F02-45DE-A65C-00F70653E6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19751BA-86F9-448D-9FFA-0C3C26DE9D7D}"/>
              </a:ext>
            </a:extLst>
          </p:cNvPr>
          <p:cNvSpPr>
            <a:spLocks noGrp="1"/>
          </p:cNvSpPr>
          <p:nvPr>
            <p:ph type="sldNum" sz="quarter" idx="12"/>
          </p:nvPr>
        </p:nvSpPr>
        <p:spPr/>
        <p:txBody>
          <a:bodyPr/>
          <a:lstStyle/>
          <a:p>
            <a:fld id="{BC83B9C7-A7EA-4EF1-BDF4-849C7462CD2B}" type="slidenum">
              <a:rPr lang="en-GB" smtClean="0"/>
              <a:t>‹#›</a:t>
            </a:fld>
            <a:endParaRPr lang="en-GB"/>
          </a:p>
        </p:txBody>
      </p:sp>
    </p:spTree>
    <p:extLst>
      <p:ext uri="{BB962C8B-B14F-4D97-AF65-F5344CB8AC3E}">
        <p14:creationId xmlns:p14="http://schemas.microsoft.com/office/powerpoint/2010/main" val="30981443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AE3B5F-E12F-4F98-B6C0-DCBD5F16F3B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82F601F-46DF-4783-B992-C7C9BBEBDAF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6BB5145-E270-4DF5-9F9C-F3A2133511F5}"/>
              </a:ext>
            </a:extLst>
          </p:cNvPr>
          <p:cNvSpPr>
            <a:spLocks noGrp="1"/>
          </p:cNvSpPr>
          <p:nvPr>
            <p:ph type="dt" sz="half" idx="10"/>
          </p:nvPr>
        </p:nvSpPr>
        <p:spPr/>
        <p:txBody>
          <a:bodyPr/>
          <a:lstStyle/>
          <a:p>
            <a:fld id="{F32CBF18-D3A8-4AD0-882F-3684EDD5259D}" type="datetimeFigureOut">
              <a:rPr lang="en-GB" smtClean="0"/>
              <a:t>20/09/2021</a:t>
            </a:fld>
            <a:endParaRPr lang="en-GB"/>
          </a:p>
        </p:txBody>
      </p:sp>
      <p:sp>
        <p:nvSpPr>
          <p:cNvPr id="5" name="Footer Placeholder 4">
            <a:extLst>
              <a:ext uri="{FF2B5EF4-FFF2-40B4-BE49-F238E27FC236}">
                <a16:creationId xmlns:a16="http://schemas.microsoft.com/office/drawing/2014/main" id="{02863125-1351-4F9E-8446-596D2359524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A37FC14-6399-4629-836B-2A37A4D72296}"/>
              </a:ext>
            </a:extLst>
          </p:cNvPr>
          <p:cNvSpPr>
            <a:spLocks noGrp="1"/>
          </p:cNvSpPr>
          <p:nvPr>
            <p:ph type="sldNum" sz="quarter" idx="12"/>
          </p:nvPr>
        </p:nvSpPr>
        <p:spPr/>
        <p:txBody>
          <a:bodyPr/>
          <a:lstStyle/>
          <a:p>
            <a:fld id="{BC83B9C7-A7EA-4EF1-BDF4-849C7462CD2B}" type="slidenum">
              <a:rPr lang="en-GB" smtClean="0"/>
              <a:t>‹#›</a:t>
            </a:fld>
            <a:endParaRPr lang="en-GB"/>
          </a:p>
        </p:txBody>
      </p:sp>
    </p:spTree>
    <p:extLst>
      <p:ext uri="{BB962C8B-B14F-4D97-AF65-F5344CB8AC3E}">
        <p14:creationId xmlns:p14="http://schemas.microsoft.com/office/powerpoint/2010/main" val="2268482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A0F12-BF15-45C2-AFD9-C59A168B4A6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B607A49-122E-461F-954E-044D92758F5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00C075F-D18B-4F1B-9968-F0480A83C890}"/>
              </a:ext>
            </a:extLst>
          </p:cNvPr>
          <p:cNvSpPr>
            <a:spLocks noGrp="1"/>
          </p:cNvSpPr>
          <p:nvPr>
            <p:ph type="dt" sz="half" idx="10"/>
          </p:nvPr>
        </p:nvSpPr>
        <p:spPr/>
        <p:txBody>
          <a:bodyPr/>
          <a:lstStyle/>
          <a:p>
            <a:fld id="{F32CBF18-D3A8-4AD0-882F-3684EDD5259D}" type="datetimeFigureOut">
              <a:rPr lang="en-GB" smtClean="0"/>
              <a:t>20/09/2021</a:t>
            </a:fld>
            <a:endParaRPr lang="en-GB"/>
          </a:p>
        </p:txBody>
      </p:sp>
      <p:sp>
        <p:nvSpPr>
          <p:cNvPr id="5" name="Footer Placeholder 4">
            <a:extLst>
              <a:ext uri="{FF2B5EF4-FFF2-40B4-BE49-F238E27FC236}">
                <a16:creationId xmlns:a16="http://schemas.microsoft.com/office/drawing/2014/main" id="{677E2821-EB44-405A-8CF4-FA81FB56E64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505B695-B342-4C3E-9559-E766A5478A5C}"/>
              </a:ext>
            </a:extLst>
          </p:cNvPr>
          <p:cNvSpPr>
            <a:spLocks noGrp="1"/>
          </p:cNvSpPr>
          <p:nvPr>
            <p:ph type="sldNum" sz="quarter" idx="12"/>
          </p:nvPr>
        </p:nvSpPr>
        <p:spPr/>
        <p:txBody>
          <a:bodyPr/>
          <a:lstStyle/>
          <a:p>
            <a:fld id="{BC83B9C7-A7EA-4EF1-BDF4-849C7462CD2B}" type="slidenum">
              <a:rPr lang="en-GB" smtClean="0"/>
              <a:t>‹#›</a:t>
            </a:fld>
            <a:endParaRPr lang="en-GB"/>
          </a:p>
        </p:txBody>
      </p:sp>
    </p:spTree>
    <p:extLst>
      <p:ext uri="{BB962C8B-B14F-4D97-AF65-F5344CB8AC3E}">
        <p14:creationId xmlns:p14="http://schemas.microsoft.com/office/powerpoint/2010/main" val="579574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EA9F0-0AAC-486C-9C31-00A95754CF8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C3CF163-EF51-4E9F-B509-4E7C7002F20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B785951-B2D8-4016-B56C-6E9DD303C97C}"/>
              </a:ext>
            </a:extLst>
          </p:cNvPr>
          <p:cNvSpPr>
            <a:spLocks noGrp="1"/>
          </p:cNvSpPr>
          <p:nvPr>
            <p:ph type="dt" sz="half" idx="10"/>
          </p:nvPr>
        </p:nvSpPr>
        <p:spPr/>
        <p:txBody>
          <a:bodyPr/>
          <a:lstStyle/>
          <a:p>
            <a:fld id="{F32CBF18-D3A8-4AD0-882F-3684EDD5259D}" type="datetimeFigureOut">
              <a:rPr lang="en-GB" smtClean="0"/>
              <a:t>20/09/2021</a:t>
            </a:fld>
            <a:endParaRPr lang="en-GB"/>
          </a:p>
        </p:txBody>
      </p:sp>
      <p:sp>
        <p:nvSpPr>
          <p:cNvPr id="5" name="Footer Placeholder 4">
            <a:extLst>
              <a:ext uri="{FF2B5EF4-FFF2-40B4-BE49-F238E27FC236}">
                <a16:creationId xmlns:a16="http://schemas.microsoft.com/office/drawing/2014/main" id="{B99667BD-0CBC-4E57-AE44-510CB40658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912B126-4F5D-4680-AAA4-823CE2C6FA3E}"/>
              </a:ext>
            </a:extLst>
          </p:cNvPr>
          <p:cNvSpPr>
            <a:spLocks noGrp="1"/>
          </p:cNvSpPr>
          <p:nvPr>
            <p:ph type="sldNum" sz="quarter" idx="12"/>
          </p:nvPr>
        </p:nvSpPr>
        <p:spPr/>
        <p:txBody>
          <a:bodyPr/>
          <a:lstStyle/>
          <a:p>
            <a:fld id="{BC83B9C7-A7EA-4EF1-BDF4-849C7462CD2B}" type="slidenum">
              <a:rPr lang="en-GB" smtClean="0"/>
              <a:t>‹#›</a:t>
            </a:fld>
            <a:endParaRPr lang="en-GB"/>
          </a:p>
        </p:txBody>
      </p:sp>
    </p:spTree>
    <p:extLst>
      <p:ext uri="{BB962C8B-B14F-4D97-AF65-F5344CB8AC3E}">
        <p14:creationId xmlns:p14="http://schemas.microsoft.com/office/powerpoint/2010/main" val="1898868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844FA3-D0F2-4332-967A-6C8F06C73F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433AA95-E9C7-4FE5-8F2B-C28855BDF62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0FEA419-68F1-4A7C-8F0C-4BBFA5B8117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7B72D3D-D12C-453F-A24F-F66281D2E214}"/>
              </a:ext>
            </a:extLst>
          </p:cNvPr>
          <p:cNvSpPr>
            <a:spLocks noGrp="1"/>
          </p:cNvSpPr>
          <p:nvPr>
            <p:ph type="dt" sz="half" idx="10"/>
          </p:nvPr>
        </p:nvSpPr>
        <p:spPr/>
        <p:txBody>
          <a:bodyPr/>
          <a:lstStyle/>
          <a:p>
            <a:fld id="{F32CBF18-D3A8-4AD0-882F-3684EDD5259D}" type="datetimeFigureOut">
              <a:rPr lang="en-GB" smtClean="0"/>
              <a:t>20/09/2021</a:t>
            </a:fld>
            <a:endParaRPr lang="en-GB"/>
          </a:p>
        </p:txBody>
      </p:sp>
      <p:sp>
        <p:nvSpPr>
          <p:cNvPr id="6" name="Footer Placeholder 5">
            <a:extLst>
              <a:ext uri="{FF2B5EF4-FFF2-40B4-BE49-F238E27FC236}">
                <a16:creationId xmlns:a16="http://schemas.microsoft.com/office/drawing/2014/main" id="{B8736CF4-AAF5-4DF7-B184-4CF567E206F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38021D1-C7A1-42C5-9D25-A17410AE1C61}"/>
              </a:ext>
            </a:extLst>
          </p:cNvPr>
          <p:cNvSpPr>
            <a:spLocks noGrp="1"/>
          </p:cNvSpPr>
          <p:nvPr>
            <p:ph type="sldNum" sz="quarter" idx="12"/>
          </p:nvPr>
        </p:nvSpPr>
        <p:spPr/>
        <p:txBody>
          <a:bodyPr/>
          <a:lstStyle/>
          <a:p>
            <a:fld id="{BC83B9C7-A7EA-4EF1-BDF4-849C7462CD2B}" type="slidenum">
              <a:rPr lang="en-GB" smtClean="0"/>
              <a:t>‹#›</a:t>
            </a:fld>
            <a:endParaRPr lang="en-GB"/>
          </a:p>
        </p:txBody>
      </p:sp>
    </p:spTree>
    <p:extLst>
      <p:ext uri="{BB962C8B-B14F-4D97-AF65-F5344CB8AC3E}">
        <p14:creationId xmlns:p14="http://schemas.microsoft.com/office/powerpoint/2010/main" val="1183594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F4CE1-A9A1-41F2-928C-433BEC5B064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1D6F6CA-C5FE-466C-83DE-4C7A8D04C99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B949947-1B10-4137-BBAC-0B97EC65702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4724847-58BD-4247-832E-42C1C52908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2F71B29-31DB-426D-B6A0-5861D67AEF9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04ECF46-D482-4767-BB16-6A38DAFF1016}"/>
              </a:ext>
            </a:extLst>
          </p:cNvPr>
          <p:cNvSpPr>
            <a:spLocks noGrp="1"/>
          </p:cNvSpPr>
          <p:nvPr>
            <p:ph type="dt" sz="half" idx="10"/>
          </p:nvPr>
        </p:nvSpPr>
        <p:spPr/>
        <p:txBody>
          <a:bodyPr/>
          <a:lstStyle/>
          <a:p>
            <a:fld id="{F32CBF18-D3A8-4AD0-882F-3684EDD5259D}" type="datetimeFigureOut">
              <a:rPr lang="en-GB" smtClean="0"/>
              <a:t>20/09/2021</a:t>
            </a:fld>
            <a:endParaRPr lang="en-GB"/>
          </a:p>
        </p:txBody>
      </p:sp>
      <p:sp>
        <p:nvSpPr>
          <p:cNvPr id="8" name="Footer Placeholder 7">
            <a:extLst>
              <a:ext uri="{FF2B5EF4-FFF2-40B4-BE49-F238E27FC236}">
                <a16:creationId xmlns:a16="http://schemas.microsoft.com/office/drawing/2014/main" id="{FF3AA0A9-FC15-4604-8214-E8C2AE055F0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0F54ACB-33D0-4721-9054-3FA126DD7E11}"/>
              </a:ext>
            </a:extLst>
          </p:cNvPr>
          <p:cNvSpPr>
            <a:spLocks noGrp="1"/>
          </p:cNvSpPr>
          <p:nvPr>
            <p:ph type="sldNum" sz="quarter" idx="12"/>
          </p:nvPr>
        </p:nvSpPr>
        <p:spPr/>
        <p:txBody>
          <a:bodyPr/>
          <a:lstStyle/>
          <a:p>
            <a:fld id="{BC83B9C7-A7EA-4EF1-BDF4-849C7462CD2B}" type="slidenum">
              <a:rPr lang="en-GB" smtClean="0"/>
              <a:t>‹#›</a:t>
            </a:fld>
            <a:endParaRPr lang="en-GB"/>
          </a:p>
        </p:txBody>
      </p:sp>
    </p:spTree>
    <p:extLst>
      <p:ext uri="{BB962C8B-B14F-4D97-AF65-F5344CB8AC3E}">
        <p14:creationId xmlns:p14="http://schemas.microsoft.com/office/powerpoint/2010/main" val="3179852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833B55-6E94-4614-B173-CCCF1C938CA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074A49D-EA2A-419E-BFE3-25DCD6385730}"/>
              </a:ext>
            </a:extLst>
          </p:cNvPr>
          <p:cNvSpPr>
            <a:spLocks noGrp="1"/>
          </p:cNvSpPr>
          <p:nvPr>
            <p:ph type="dt" sz="half" idx="10"/>
          </p:nvPr>
        </p:nvSpPr>
        <p:spPr/>
        <p:txBody>
          <a:bodyPr/>
          <a:lstStyle/>
          <a:p>
            <a:fld id="{F32CBF18-D3A8-4AD0-882F-3684EDD5259D}" type="datetimeFigureOut">
              <a:rPr lang="en-GB" smtClean="0"/>
              <a:t>20/09/2021</a:t>
            </a:fld>
            <a:endParaRPr lang="en-GB"/>
          </a:p>
        </p:txBody>
      </p:sp>
      <p:sp>
        <p:nvSpPr>
          <p:cNvPr id="4" name="Footer Placeholder 3">
            <a:extLst>
              <a:ext uri="{FF2B5EF4-FFF2-40B4-BE49-F238E27FC236}">
                <a16:creationId xmlns:a16="http://schemas.microsoft.com/office/drawing/2014/main" id="{B3395AE1-EC90-4DCB-8ABD-73320DB4651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3AC6FA0-A546-4BE8-B64D-91AD4D754ACE}"/>
              </a:ext>
            </a:extLst>
          </p:cNvPr>
          <p:cNvSpPr>
            <a:spLocks noGrp="1"/>
          </p:cNvSpPr>
          <p:nvPr>
            <p:ph type="sldNum" sz="quarter" idx="12"/>
          </p:nvPr>
        </p:nvSpPr>
        <p:spPr/>
        <p:txBody>
          <a:bodyPr/>
          <a:lstStyle/>
          <a:p>
            <a:fld id="{BC83B9C7-A7EA-4EF1-BDF4-849C7462CD2B}" type="slidenum">
              <a:rPr lang="en-GB" smtClean="0"/>
              <a:t>‹#›</a:t>
            </a:fld>
            <a:endParaRPr lang="en-GB"/>
          </a:p>
        </p:txBody>
      </p:sp>
    </p:spTree>
    <p:extLst>
      <p:ext uri="{BB962C8B-B14F-4D97-AF65-F5344CB8AC3E}">
        <p14:creationId xmlns:p14="http://schemas.microsoft.com/office/powerpoint/2010/main" val="2336198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F384CC9-EC59-41D0-BCBC-CC0032B116F4}"/>
              </a:ext>
            </a:extLst>
          </p:cNvPr>
          <p:cNvSpPr>
            <a:spLocks noGrp="1"/>
          </p:cNvSpPr>
          <p:nvPr>
            <p:ph type="dt" sz="half" idx="10"/>
          </p:nvPr>
        </p:nvSpPr>
        <p:spPr/>
        <p:txBody>
          <a:bodyPr/>
          <a:lstStyle/>
          <a:p>
            <a:fld id="{F32CBF18-D3A8-4AD0-882F-3684EDD5259D}" type="datetimeFigureOut">
              <a:rPr lang="en-GB" smtClean="0"/>
              <a:t>20/09/2021</a:t>
            </a:fld>
            <a:endParaRPr lang="en-GB"/>
          </a:p>
        </p:txBody>
      </p:sp>
      <p:sp>
        <p:nvSpPr>
          <p:cNvPr id="3" name="Footer Placeholder 2">
            <a:extLst>
              <a:ext uri="{FF2B5EF4-FFF2-40B4-BE49-F238E27FC236}">
                <a16:creationId xmlns:a16="http://schemas.microsoft.com/office/drawing/2014/main" id="{736BACB4-A1BB-4A33-A4C9-BA0F5B8001D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ADDD12D-2470-4825-84AA-18C054FF2547}"/>
              </a:ext>
            </a:extLst>
          </p:cNvPr>
          <p:cNvSpPr>
            <a:spLocks noGrp="1"/>
          </p:cNvSpPr>
          <p:nvPr>
            <p:ph type="sldNum" sz="quarter" idx="12"/>
          </p:nvPr>
        </p:nvSpPr>
        <p:spPr/>
        <p:txBody>
          <a:bodyPr/>
          <a:lstStyle/>
          <a:p>
            <a:fld id="{BC83B9C7-A7EA-4EF1-BDF4-849C7462CD2B}" type="slidenum">
              <a:rPr lang="en-GB" smtClean="0"/>
              <a:t>‹#›</a:t>
            </a:fld>
            <a:endParaRPr lang="en-GB"/>
          </a:p>
        </p:txBody>
      </p:sp>
    </p:spTree>
    <p:extLst>
      <p:ext uri="{BB962C8B-B14F-4D97-AF65-F5344CB8AC3E}">
        <p14:creationId xmlns:p14="http://schemas.microsoft.com/office/powerpoint/2010/main" val="2488298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31A034-B65D-4999-A624-1E02363784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0A3491A-4FA3-43C3-8E5B-ABC5765F85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1F19A8E-CB75-4D96-8B0E-59C2AD5B6D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895F0A4-F041-4E0D-991C-465B771B0939}"/>
              </a:ext>
            </a:extLst>
          </p:cNvPr>
          <p:cNvSpPr>
            <a:spLocks noGrp="1"/>
          </p:cNvSpPr>
          <p:nvPr>
            <p:ph type="dt" sz="half" idx="10"/>
          </p:nvPr>
        </p:nvSpPr>
        <p:spPr/>
        <p:txBody>
          <a:bodyPr/>
          <a:lstStyle/>
          <a:p>
            <a:fld id="{F32CBF18-D3A8-4AD0-882F-3684EDD5259D}" type="datetimeFigureOut">
              <a:rPr lang="en-GB" smtClean="0"/>
              <a:t>20/09/2021</a:t>
            </a:fld>
            <a:endParaRPr lang="en-GB"/>
          </a:p>
        </p:txBody>
      </p:sp>
      <p:sp>
        <p:nvSpPr>
          <p:cNvPr id="6" name="Footer Placeholder 5">
            <a:extLst>
              <a:ext uri="{FF2B5EF4-FFF2-40B4-BE49-F238E27FC236}">
                <a16:creationId xmlns:a16="http://schemas.microsoft.com/office/drawing/2014/main" id="{B012E765-2CE9-46CA-B5A3-394D2DD24D0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24EEDA9-5E11-420F-B596-C18526820C54}"/>
              </a:ext>
            </a:extLst>
          </p:cNvPr>
          <p:cNvSpPr>
            <a:spLocks noGrp="1"/>
          </p:cNvSpPr>
          <p:nvPr>
            <p:ph type="sldNum" sz="quarter" idx="12"/>
          </p:nvPr>
        </p:nvSpPr>
        <p:spPr/>
        <p:txBody>
          <a:bodyPr/>
          <a:lstStyle/>
          <a:p>
            <a:fld id="{BC83B9C7-A7EA-4EF1-BDF4-849C7462CD2B}" type="slidenum">
              <a:rPr lang="en-GB" smtClean="0"/>
              <a:t>‹#›</a:t>
            </a:fld>
            <a:endParaRPr lang="en-GB"/>
          </a:p>
        </p:txBody>
      </p:sp>
    </p:spTree>
    <p:extLst>
      <p:ext uri="{BB962C8B-B14F-4D97-AF65-F5344CB8AC3E}">
        <p14:creationId xmlns:p14="http://schemas.microsoft.com/office/powerpoint/2010/main" val="3211845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BDE69-3B7D-445F-9192-A6F939B7358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06DDD41-B630-4ADD-80C4-AB410448409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0EAB1A9-FBA4-42C0-B495-E38067C649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D92F1E8-5437-46E4-A044-41350CE2CED7}"/>
              </a:ext>
            </a:extLst>
          </p:cNvPr>
          <p:cNvSpPr>
            <a:spLocks noGrp="1"/>
          </p:cNvSpPr>
          <p:nvPr>
            <p:ph type="dt" sz="half" idx="10"/>
          </p:nvPr>
        </p:nvSpPr>
        <p:spPr/>
        <p:txBody>
          <a:bodyPr/>
          <a:lstStyle/>
          <a:p>
            <a:fld id="{F32CBF18-D3A8-4AD0-882F-3684EDD5259D}" type="datetimeFigureOut">
              <a:rPr lang="en-GB" smtClean="0"/>
              <a:t>20/09/2021</a:t>
            </a:fld>
            <a:endParaRPr lang="en-GB"/>
          </a:p>
        </p:txBody>
      </p:sp>
      <p:sp>
        <p:nvSpPr>
          <p:cNvPr id="6" name="Footer Placeholder 5">
            <a:extLst>
              <a:ext uri="{FF2B5EF4-FFF2-40B4-BE49-F238E27FC236}">
                <a16:creationId xmlns:a16="http://schemas.microsoft.com/office/drawing/2014/main" id="{BA76A528-2992-4A0C-9D0A-201E7C8F9F0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E031A9B-F07B-4D8D-8F4F-DAC598EE1285}"/>
              </a:ext>
            </a:extLst>
          </p:cNvPr>
          <p:cNvSpPr>
            <a:spLocks noGrp="1"/>
          </p:cNvSpPr>
          <p:nvPr>
            <p:ph type="sldNum" sz="quarter" idx="12"/>
          </p:nvPr>
        </p:nvSpPr>
        <p:spPr/>
        <p:txBody>
          <a:bodyPr/>
          <a:lstStyle/>
          <a:p>
            <a:fld id="{BC83B9C7-A7EA-4EF1-BDF4-849C7462CD2B}" type="slidenum">
              <a:rPr lang="en-GB" smtClean="0"/>
              <a:t>‹#›</a:t>
            </a:fld>
            <a:endParaRPr lang="en-GB"/>
          </a:p>
        </p:txBody>
      </p:sp>
    </p:spTree>
    <p:extLst>
      <p:ext uri="{BB962C8B-B14F-4D97-AF65-F5344CB8AC3E}">
        <p14:creationId xmlns:p14="http://schemas.microsoft.com/office/powerpoint/2010/main" val="1289261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1FA17D5-DC58-49D7-BA4A-E0E23AA35DA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21C69DE-5F62-4A8A-8A77-EBC82E6253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391E95-F9B4-430E-9DBE-184526EC3F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2CBF18-D3A8-4AD0-882F-3684EDD5259D}" type="datetimeFigureOut">
              <a:rPr lang="en-GB" smtClean="0"/>
              <a:t>20/09/2021</a:t>
            </a:fld>
            <a:endParaRPr lang="en-GB"/>
          </a:p>
        </p:txBody>
      </p:sp>
      <p:sp>
        <p:nvSpPr>
          <p:cNvPr id="5" name="Footer Placeholder 4">
            <a:extLst>
              <a:ext uri="{FF2B5EF4-FFF2-40B4-BE49-F238E27FC236}">
                <a16:creationId xmlns:a16="http://schemas.microsoft.com/office/drawing/2014/main" id="{C0C46C2A-7A4C-4DD5-AA4E-CE9B1A101C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12C7E09-9672-417E-BB4E-0E916A5E47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83B9C7-A7EA-4EF1-BDF4-849C7462CD2B}" type="slidenum">
              <a:rPr lang="en-GB" smtClean="0"/>
              <a:t>‹#›</a:t>
            </a:fld>
            <a:endParaRPr lang="en-GB"/>
          </a:p>
        </p:txBody>
      </p:sp>
    </p:spTree>
    <p:extLst>
      <p:ext uri="{BB962C8B-B14F-4D97-AF65-F5344CB8AC3E}">
        <p14:creationId xmlns:p14="http://schemas.microsoft.com/office/powerpoint/2010/main" val="14944381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2403" y="113348"/>
            <a:ext cx="11613832" cy="1107996"/>
          </a:xfrm>
          <a:prstGeom prst="rect">
            <a:avLst/>
          </a:prstGeom>
          <a:noFill/>
        </p:spPr>
        <p:txBody>
          <a:bodyPr wrap="square" rtlCol="0">
            <a:spAutoFit/>
          </a:bodyPr>
          <a:lstStyle/>
          <a:p>
            <a:r>
              <a:rPr lang="en-GB" sz="2400" b="1" u="sng" dirty="0">
                <a:latin typeface="+mj-lt"/>
              </a:rPr>
              <a:t>Starter</a:t>
            </a:r>
          </a:p>
          <a:p>
            <a:endParaRPr lang="en-GB" sz="2400" b="1" u="sng" dirty="0">
              <a:latin typeface="+mj-lt"/>
            </a:endParaRPr>
          </a:p>
          <a:p>
            <a:r>
              <a:rPr lang="en-GB" dirty="0">
                <a:latin typeface="+mj-lt"/>
              </a:rPr>
              <a:t>If you look at all these photos, what common features can you identify?</a:t>
            </a:r>
          </a:p>
        </p:txBody>
      </p:sp>
      <p:pic>
        <p:nvPicPr>
          <p:cNvPr id="4" name="Picture 3">
            <a:extLst>
              <a:ext uri="{FF2B5EF4-FFF2-40B4-BE49-F238E27FC236}">
                <a16:creationId xmlns:a16="http://schemas.microsoft.com/office/drawing/2014/main" id="{5DB8549A-0AE9-4A20-AE35-BA98835D41D2}"/>
              </a:ext>
            </a:extLst>
          </p:cNvPr>
          <p:cNvPicPr>
            <a:picLocks noChangeAspect="1"/>
          </p:cNvPicPr>
          <p:nvPr/>
        </p:nvPicPr>
        <p:blipFill>
          <a:blip r:embed="rId3"/>
          <a:stretch>
            <a:fillRect/>
          </a:stretch>
        </p:blipFill>
        <p:spPr>
          <a:xfrm>
            <a:off x="172403" y="1417320"/>
            <a:ext cx="1962912" cy="2453640"/>
          </a:xfrm>
          <a:prstGeom prst="rect">
            <a:avLst/>
          </a:prstGeom>
        </p:spPr>
      </p:pic>
      <p:pic>
        <p:nvPicPr>
          <p:cNvPr id="8" name="Picture 7">
            <a:extLst>
              <a:ext uri="{FF2B5EF4-FFF2-40B4-BE49-F238E27FC236}">
                <a16:creationId xmlns:a16="http://schemas.microsoft.com/office/drawing/2014/main" id="{34315DCA-59B5-45AE-9ED3-4138DFD9D105}"/>
              </a:ext>
            </a:extLst>
          </p:cNvPr>
          <p:cNvPicPr>
            <a:picLocks noChangeAspect="1"/>
          </p:cNvPicPr>
          <p:nvPr/>
        </p:nvPicPr>
        <p:blipFill>
          <a:blip r:embed="rId4"/>
          <a:stretch>
            <a:fillRect/>
          </a:stretch>
        </p:blipFill>
        <p:spPr>
          <a:xfrm>
            <a:off x="2468880" y="1417320"/>
            <a:ext cx="2453640" cy="2453640"/>
          </a:xfrm>
          <a:prstGeom prst="rect">
            <a:avLst/>
          </a:prstGeom>
        </p:spPr>
      </p:pic>
      <p:pic>
        <p:nvPicPr>
          <p:cNvPr id="9" name="Picture 8">
            <a:extLst>
              <a:ext uri="{FF2B5EF4-FFF2-40B4-BE49-F238E27FC236}">
                <a16:creationId xmlns:a16="http://schemas.microsoft.com/office/drawing/2014/main" id="{0ED06F23-2482-4CD7-9A01-9EB14B4CA9C6}"/>
              </a:ext>
            </a:extLst>
          </p:cNvPr>
          <p:cNvPicPr>
            <a:picLocks noChangeAspect="1"/>
          </p:cNvPicPr>
          <p:nvPr/>
        </p:nvPicPr>
        <p:blipFill>
          <a:blip r:embed="rId5"/>
          <a:stretch>
            <a:fillRect/>
          </a:stretch>
        </p:blipFill>
        <p:spPr>
          <a:xfrm>
            <a:off x="5195125" y="1417320"/>
            <a:ext cx="2421069" cy="2453640"/>
          </a:xfrm>
          <a:prstGeom prst="rect">
            <a:avLst/>
          </a:prstGeom>
        </p:spPr>
      </p:pic>
      <p:pic>
        <p:nvPicPr>
          <p:cNvPr id="10" name="Picture 9">
            <a:extLst>
              <a:ext uri="{FF2B5EF4-FFF2-40B4-BE49-F238E27FC236}">
                <a16:creationId xmlns:a16="http://schemas.microsoft.com/office/drawing/2014/main" id="{138CCB97-5134-4CC1-9B78-52430DD0A210}"/>
              </a:ext>
            </a:extLst>
          </p:cNvPr>
          <p:cNvPicPr>
            <a:picLocks noChangeAspect="1"/>
          </p:cNvPicPr>
          <p:nvPr/>
        </p:nvPicPr>
        <p:blipFill>
          <a:blip r:embed="rId6"/>
          <a:stretch>
            <a:fillRect/>
          </a:stretch>
        </p:blipFill>
        <p:spPr>
          <a:xfrm>
            <a:off x="172403" y="4431982"/>
            <a:ext cx="2619375" cy="1743075"/>
          </a:xfrm>
          <a:prstGeom prst="rect">
            <a:avLst/>
          </a:prstGeom>
        </p:spPr>
      </p:pic>
      <p:pic>
        <p:nvPicPr>
          <p:cNvPr id="11" name="Picture 10">
            <a:extLst>
              <a:ext uri="{FF2B5EF4-FFF2-40B4-BE49-F238E27FC236}">
                <a16:creationId xmlns:a16="http://schemas.microsoft.com/office/drawing/2014/main" id="{BD543547-A237-4C48-961C-22D027251F11}"/>
              </a:ext>
            </a:extLst>
          </p:cNvPr>
          <p:cNvPicPr>
            <a:picLocks noChangeAspect="1"/>
          </p:cNvPicPr>
          <p:nvPr/>
        </p:nvPicPr>
        <p:blipFill>
          <a:blip r:embed="rId7"/>
          <a:stretch>
            <a:fillRect/>
          </a:stretch>
        </p:blipFill>
        <p:spPr>
          <a:xfrm>
            <a:off x="3876436" y="4193737"/>
            <a:ext cx="2219564" cy="2219564"/>
          </a:xfrm>
          <a:prstGeom prst="rect">
            <a:avLst/>
          </a:prstGeom>
        </p:spPr>
      </p:pic>
      <p:graphicFrame>
        <p:nvGraphicFramePr>
          <p:cNvPr id="12" name="Table 11">
            <a:extLst>
              <a:ext uri="{FF2B5EF4-FFF2-40B4-BE49-F238E27FC236}">
                <a16:creationId xmlns:a16="http://schemas.microsoft.com/office/drawing/2014/main" id="{855C7D7B-32E7-45F3-BE53-08585FF24B77}"/>
              </a:ext>
            </a:extLst>
          </p:cNvPr>
          <p:cNvGraphicFramePr>
            <a:graphicFrameLocks noGrp="1"/>
          </p:cNvGraphicFramePr>
          <p:nvPr/>
        </p:nvGraphicFramePr>
        <p:xfrm>
          <a:off x="8082059" y="1420349"/>
          <a:ext cx="3282121" cy="2944368"/>
        </p:xfrm>
        <a:graphic>
          <a:graphicData uri="http://schemas.openxmlformats.org/drawingml/2006/table">
            <a:tbl>
              <a:tblPr firstRow="1" bandRow="1">
                <a:tableStyleId>{5940675A-B579-460E-94D1-54222C63F5DA}</a:tableStyleId>
              </a:tblPr>
              <a:tblGrid>
                <a:gridCol w="3282121">
                  <a:extLst>
                    <a:ext uri="{9D8B030D-6E8A-4147-A177-3AD203B41FA5}">
                      <a16:colId xmlns:a16="http://schemas.microsoft.com/office/drawing/2014/main" val="4165389595"/>
                    </a:ext>
                  </a:extLst>
                </a:gridCol>
              </a:tblGrid>
              <a:tr h="490728">
                <a:tc>
                  <a:txBody>
                    <a:bodyPr/>
                    <a:lstStyle/>
                    <a:p>
                      <a:r>
                        <a:rPr lang="en-GB" sz="2000" b="1" dirty="0">
                          <a:latin typeface="+mj-lt"/>
                        </a:rPr>
                        <a:t>Common features</a:t>
                      </a:r>
                    </a:p>
                  </a:txBody>
                  <a:tcPr>
                    <a:solidFill>
                      <a:schemeClr val="bg2"/>
                    </a:solidFill>
                  </a:tcPr>
                </a:tc>
                <a:extLst>
                  <a:ext uri="{0D108BD9-81ED-4DB2-BD59-A6C34878D82A}">
                    <a16:rowId xmlns:a16="http://schemas.microsoft.com/office/drawing/2014/main" val="2982672260"/>
                  </a:ext>
                </a:extLst>
              </a:tr>
              <a:tr h="490728">
                <a:tc>
                  <a:txBody>
                    <a:bodyPr/>
                    <a:lstStyle/>
                    <a:p>
                      <a:r>
                        <a:rPr lang="en-GB" sz="2000" dirty="0">
                          <a:latin typeface="+mj-lt"/>
                        </a:rPr>
                        <a:t>Eyes</a:t>
                      </a:r>
                    </a:p>
                  </a:txBody>
                  <a:tcPr/>
                </a:tc>
                <a:extLst>
                  <a:ext uri="{0D108BD9-81ED-4DB2-BD59-A6C34878D82A}">
                    <a16:rowId xmlns:a16="http://schemas.microsoft.com/office/drawing/2014/main" val="211301448"/>
                  </a:ext>
                </a:extLst>
              </a:tr>
              <a:tr h="490728">
                <a:tc>
                  <a:txBody>
                    <a:bodyPr/>
                    <a:lstStyle/>
                    <a:p>
                      <a:r>
                        <a:rPr lang="en-GB" sz="2000" dirty="0">
                          <a:latin typeface="+mj-lt"/>
                        </a:rPr>
                        <a:t>Mouth</a:t>
                      </a:r>
                    </a:p>
                  </a:txBody>
                  <a:tcPr/>
                </a:tc>
                <a:extLst>
                  <a:ext uri="{0D108BD9-81ED-4DB2-BD59-A6C34878D82A}">
                    <a16:rowId xmlns:a16="http://schemas.microsoft.com/office/drawing/2014/main" val="4155935318"/>
                  </a:ext>
                </a:extLst>
              </a:tr>
              <a:tr h="490728">
                <a:tc>
                  <a:txBody>
                    <a:bodyPr/>
                    <a:lstStyle/>
                    <a:p>
                      <a:r>
                        <a:rPr lang="en-GB" sz="2000" dirty="0">
                          <a:latin typeface="+mj-lt"/>
                        </a:rPr>
                        <a:t>Skin</a:t>
                      </a:r>
                    </a:p>
                  </a:txBody>
                  <a:tcPr/>
                </a:tc>
                <a:extLst>
                  <a:ext uri="{0D108BD9-81ED-4DB2-BD59-A6C34878D82A}">
                    <a16:rowId xmlns:a16="http://schemas.microsoft.com/office/drawing/2014/main" val="1710453984"/>
                  </a:ext>
                </a:extLst>
              </a:tr>
              <a:tr h="490728">
                <a:tc>
                  <a:txBody>
                    <a:bodyPr/>
                    <a:lstStyle/>
                    <a:p>
                      <a:r>
                        <a:rPr lang="en-GB" sz="2000" dirty="0">
                          <a:latin typeface="+mj-lt"/>
                        </a:rPr>
                        <a:t>Nose</a:t>
                      </a:r>
                    </a:p>
                  </a:txBody>
                  <a:tcPr/>
                </a:tc>
                <a:extLst>
                  <a:ext uri="{0D108BD9-81ED-4DB2-BD59-A6C34878D82A}">
                    <a16:rowId xmlns:a16="http://schemas.microsoft.com/office/drawing/2014/main" val="2807825822"/>
                  </a:ext>
                </a:extLst>
              </a:tr>
              <a:tr h="490728">
                <a:tc>
                  <a:txBody>
                    <a:bodyPr/>
                    <a:lstStyle/>
                    <a:p>
                      <a:r>
                        <a:rPr lang="en-GB" sz="2000" dirty="0">
                          <a:latin typeface="+mj-lt"/>
                        </a:rPr>
                        <a:t>Ears</a:t>
                      </a:r>
                    </a:p>
                  </a:txBody>
                  <a:tcPr/>
                </a:tc>
                <a:extLst>
                  <a:ext uri="{0D108BD9-81ED-4DB2-BD59-A6C34878D82A}">
                    <a16:rowId xmlns:a16="http://schemas.microsoft.com/office/drawing/2014/main" val="4253794507"/>
                  </a:ext>
                </a:extLst>
              </a:tr>
            </a:tbl>
          </a:graphicData>
        </a:graphic>
      </p:graphicFrame>
      <p:sp>
        <p:nvSpPr>
          <p:cNvPr id="2" name="TextBox 1">
            <a:extLst>
              <a:ext uri="{FF2B5EF4-FFF2-40B4-BE49-F238E27FC236}">
                <a16:creationId xmlns:a16="http://schemas.microsoft.com/office/drawing/2014/main" id="{71D06B1F-306C-4617-9516-90F449B46A8B}"/>
              </a:ext>
            </a:extLst>
          </p:cNvPr>
          <p:cNvSpPr txBox="1"/>
          <p:nvPr/>
        </p:nvSpPr>
        <p:spPr>
          <a:xfrm>
            <a:off x="6598919" y="4587240"/>
            <a:ext cx="5420677" cy="1938992"/>
          </a:xfrm>
          <a:prstGeom prst="rect">
            <a:avLst/>
          </a:prstGeom>
          <a:noFill/>
        </p:spPr>
        <p:txBody>
          <a:bodyPr wrap="square" rtlCol="0">
            <a:spAutoFit/>
          </a:bodyPr>
          <a:lstStyle/>
          <a:p>
            <a:r>
              <a:rPr lang="en-GB" sz="2000" dirty="0">
                <a:latin typeface="+mj-lt"/>
              </a:rPr>
              <a:t>These common features could be referred to as </a:t>
            </a:r>
            <a:r>
              <a:rPr lang="en-GB" sz="2000" b="1" dirty="0">
                <a:latin typeface="+mj-lt"/>
              </a:rPr>
              <a:t>rules.</a:t>
            </a:r>
            <a:r>
              <a:rPr lang="en-GB" sz="2000" dirty="0">
                <a:latin typeface="+mj-lt"/>
              </a:rPr>
              <a:t> They’re typical features of the human face. </a:t>
            </a:r>
          </a:p>
          <a:p>
            <a:endParaRPr lang="en-GB" sz="2000" dirty="0">
              <a:latin typeface="+mj-lt"/>
            </a:endParaRPr>
          </a:p>
          <a:p>
            <a:r>
              <a:rPr lang="en-GB" sz="2000" dirty="0">
                <a:latin typeface="+mj-lt"/>
              </a:rPr>
              <a:t>However, there is a problem with this. These common features could also be shared with animals such as dogs and cats.</a:t>
            </a:r>
          </a:p>
        </p:txBody>
      </p:sp>
    </p:spTree>
    <p:extLst>
      <p:ext uri="{BB962C8B-B14F-4D97-AF65-F5344CB8AC3E}">
        <p14:creationId xmlns:p14="http://schemas.microsoft.com/office/powerpoint/2010/main" val="2609665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2403" y="113348"/>
            <a:ext cx="11613832" cy="1107996"/>
          </a:xfrm>
          <a:prstGeom prst="rect">
            <a:avLst/>
          </a:prstGeom>
          <a:noFill/>
        </p:spPr>
        <p:txBody>
          <a:bodyPr wrap="square" rtlCol="0">
            <a:spAutoFit/>
          </a:bodyPr>
          <a:lstStyle/>
          <a:p>
            <a:r>
              <a:rPr lang="en-GB" sz="2400" b="1" u="sng" dirty="0">
                <a:latin typeface="+mj-lt"/>
              </a:rPr>
              <a:t>Starter</a:t>
            </a:r>
          </a:p>
          <a:p>
            <a:endParaRPr lang="en-GB" sz="2400" b="1" u="sng" dirty="0">
              <a:latin typeface="+mj-lt"/>
            </a:endParaRPr>
          </a:p>
          <a:p>
            <a:r>
              <a:rPr lang="en-GB" dirty="0">
                <a:latin typeface="+mj-lt"/>
              </a:rPr>
              <a:t>Let’s try and refine it further. Are there any features that will help us to differentiate between a dog and a human.</a:t>
            </a:r>
          </a:p>
        </p:txBody>
      </p:sp>
      <p:pic>
        <p:nvPicPr>
          <p:cNvPr id="4" name="Picture 3">
            <a:extLst>
              <a:ext uri="{FF2B5EF4-FFF2-40B4-BE49-F238E27FC236}">
                <a16:creationId xmlns:a16="http://schemas.microsoft.com/office/drawing/2014/main" id="{5DB8549A-0AE9-4A20-AE35-BA98835D41D2}"/>
              </a:ext>
            </a:extLst>
          </p:cNvPr>
          <p:cNvPicPr>
            <a:picLocks noChangeAspect="1"/>
          </p:cNvPicPr>
          <p:nvPr/>
        </p:nvPicPr>
        <p:blipFill>
          <a:blip r:embed="rId3"/>
          <a:stretch>
            <a:fillRect/>
          </a:stretch>
        </p:blipFill>
        <p:spPr>
          <a:xfrm>
            <a:off x="172403" y="1417320"/>
            <a:ext cx="1962912" cy="2453640"/>
          </a:xfrm>
          <a:prstGeom prst="rect">
            <a:avLst/>
          </a:prstGeom>
        </p:spPr>
      </p:pic>
      <p:graphicFrame>
        <p:nvGraphicFramePr>
          <p:cNvPr id="12" name="Table 11">
            <a:extLst>
              <a:ext uri="{FF2B5EF4-FFF2-40B4-BE49-F238E27FC236}">
                <a16:creationId xmlns:a16="http://schemas.microsoft.com/office/drawing/2014/main" id="{855C7D7B-32E7-45F3-BE53-08585FF24B77}"/>
              </a:ext>
            </a:extLst>
          </p:cNvPr>
          <p:cNvGraphicFramePr>
            <a:graphicFrameLocks noGrp="1"/>
          </p:cNvGraphicFramePr>
          <p:nvPr>
            <p:extLst/>
          </p:nvPr>
        </p:nvGraphicFramePr>
        <p:xfrm>
          <a:off x="5897880" y="1362996"/>
          <a:ext cx="5593080" cy="3364992"/>
        </p:xfrm>
        <a:graphic>
          <a:graphicData uri="http://schemas.openxmlformats.org/drawingml/2006/table">
            <a:tbl>
              <a:tblPr firstRow="1" bandRow="1">
                <a:tableStyleId>{5940675A-B579-460E-94D1-54222C63F5DA}</a:tableStyleId>
              </a:tblPr>
              <a:tblGrid>
                <a:gridCol w="5593080">
                  <a:extLst>
                    <a:ext uri="{9D8B030D-6E8A-4147-A177-3AD203B41FA5}">
                      <a16:colId xmlns:a16="http://schemas.microsoft.com/office/drawing/2014/main" val="4165389595"/>
                    </a:ext>
                  </a:extLst>
                </a:gridCol>
              </a:tblGrid>
              <a:tr h="490728">
                <a:tc>
                  <a:txBody>
                    <a:bodyPr/>
                    <a:lstStyle/>
                    <a:p>
                      <a:r>
                        <a:rPr lang="en-GB" sz="2000" b="1" dirty="0">
                          <a:latin typeface="+mj-lt"/>
                        </a:rPr>
                        <a:t>Common features – How are they different?</a:t>
                      </a:r>
                    </a:p>
                  </a:txBody>
                  <a:tcPr>
                    <a:solidFill>
                      <a:schemeClr val="bg2"/>
                    </a:solidFill>
                  </a:tcPr>
                </a:tc>
                <a:extLst>
                  <a:ext uri="{0D108BD9-81ED-4DB2-BD59-A6C34878D82A}">
                    <a16:rowId xmlns:a16="http://schemas.microsoft.com/office/drawing/2014/main" val="2982672260"/>
                  </a:ext>
                </a:extLst>
              </a:tr>
              <a:tr h="490728">
                <a:tc>
                  <a:txBody>
                    <a:bodyPr/>
                    <a:lstStyle/>
                    <a:p>
                      <a:r>
                        <a:rPr lang="en-GB" sz="2000" dirty="0">
                          <a:latin typeface="+mj-lt"/>
                        </a:rPr>
                        <a:t>Eyes – Colour is different, but both have two eyes</a:t>
                      </a:r>
                    </a:p>
                  </a:txBody>
                  <a:tcPr/>
                </a:tc>
                <a:extLst>
                  <a:ext uri="{0D108BD9-81ED-4DB2-BD59-A6C34878D82A}">
                    <a16:rowId xmlns:a16="http://schemas.microsoft.com/office/drawing/2014/main" val="211301448"/>
                  </a:ext>
                </a:extLst>
              </a:tr>
              <a:tr h="490728">
                <a:tc>
                  <a:txBody>
                    <a:bodyPr/>
                    <a:lstStyle/>
                    <a:p>
                      <a:r>
                        <a:rPr lang="en-GB" sz="2000" dirty="0">
                          <a:latin typeface="+mj-lt"/>
                        </a:rPr>
                        <a:t>Mouth – Dogs have smaller mouth, no lips and bigger tongue.</a:t>
                      </a:r>
                    </a:p>
                  </a:txBody>
                  <a:tcPr/>
                </a:tc>
                <a:extLst>
                  <a:ext uri="{0D108BD9-81ED-4DB2-BD59-A6C34878D82A}">
                    <a16:rowId xmlns:a16="http://schemas.microsoft.com/office/drawing/2014/main" val="4155935318"/>
                  </a:ext>
                </a:extLst>
              </a:tr>
              <a:tr h="490728">
                <a:tc>
                  <a:txBody>
                    <a:bodyPr/>
                    <a:lstStyle/>
                    <a:p>
                      <a:r>
                        <a:rPr lang="en-GB" sz="2000" dirty="0">
                          <a:latin typeface="+mj-lt"/>
                        </a:rPr>
                        <a:t>Skin – Dogs have fur to protect their skin.</a:t>
                      </a:r>
                    </a:p>
                  </a:txBody>
                  <a:tcPr/>
                </a:tc>
                <a:extLst>
                  <a:ext uri="{0D108BD9-81ED-4DB2-BD59-A6C34878D82A}">
                    <a16:rowId xmlns:a16="http://schemas.microsoft.com/office/drawing/2014/main" val="1710453984"/>
                  </a:ext>
                </a:extLst>
              </a:tr>
              <a:tr h="490728">
                <a:tc>
                  <a:txBody>
                    <a:bodyPr/>
                    <a:lstStyle/>
                    <a:p>
                      <a:r>
                        <a:rPr lang="en-GB" sz="2000" dirty="0">
                          <a:latin typeface="+mj-lt"/>
                        </a:rPr>
                        <a:t>Nose – Dogs have a different shaped nose.</a:t>
                      </a:r>
                    </a:p>
                  </a:txBody>
                  <a:tcPr/>
                </a:tc>
                <a:extLst>
                  <a:ext uri="{0D108BD9-81ED-4DB2-BD59-A6C34878D82A}">
                    <a16:rowId xmlns:a16="http://schemas.microsoft.com/office/drawing/2014/main" val="2807825822"/>
                  </a:ext>
                </a:extLst>
              </a:tr>
              <a:tr h="490728">
                <a:tc>
                  <a:txBody>
                    <a:bodyPr/>
                    <a:lstStyle/>
                    <a:p>
                      <a:r>
                        <a:rPr lang="en-GB" sz="2000" dirty="0">
                          <a:latin typeface="+mj-lt"/>
                        </a:rPr>
                        <a:t>Ears – Both have two ears, dogs are near the top of their head.</a:t>
                      </a:r>
                    </a:p>
                  </a:txBody>
                  <a:tcPr/>
                </a:tc>
                <a:extLst>
                  <a:ext uri="{0D108BD9-81ED-4DB2-BD59-A6C34878D82A}">
                    <a16:rowId xmlns:a16="http://schemas.microsoft.com/office/drawing/2014/main" val="4253794507"/>
                  </a:ext>
                </a:extLst>
              </a:tr>
            </a:tbl>
          </a:graphicData>
        </a:graphic>
      </p:graphicFrame>
      <p:sp>
        <p:nvSpPr>
          <p:cNvPr id="2" name="TextBox 1">
            <a:extLst>
              <a:ext uri="{FF2B5EF4-FFF2-40B4-BE49-F238E27FC236}">
                <a16:creationId xmlns:a16="http://schemas.microsoft.com/office/drawing/2014/main" id="{71D06B1F-306C-4617-9516-90F449B46A8B}"/>
              </a:ext>
            </a:extLst>
          </p:cNvPr>
          <p:cNvSpPr txBox="1"/>
          <p:nvPr/>
        </p:nvSpPr>
        <p:spPr>
          <a:xfrm>
            <a:off x="5897880" y="5032788"/>
            <a:ext cx="6121716" cy="1323439"/>
          </a:xfrm>
          <a:prstGeom prst="rect">
            <a:avLst/>
          </a:prstGeom>
          <a:solidFill>
            <a:schemeClr val="accent5">
              <a:lumMod val="20000"/>
              <a:lumOff val="80000"/>
            </a:schemeClr>
          </a:solidFill>
        </p:spPr>
        <p:txBody>
          <a:bodyPr wrap="square" rtlCol="0">
            <a:spAutoFit/>
          </a:bodyPr>
          <a:lstStyle/>
          <a:p>
            <a:r>
              <a:rPr lang="en-GB" sz="2000" dirty="0">
                <a:latin typeface="+mj-lt"/>
              </a:rPr>
              <a:t>This will help to refine the rules slightly but more would need to be done to refine this algorithm so it can only detect human faces. It has to learn as it goes along – It’s called </a:t>
            </a:r>
            <a:r>
              <a:rPr lang="en-GB" sz="2000" b="1" dirty="0">
                <a:latin typeface="+mj-lt"/>
              </a:rPr>
              <a:t>Machine Learning.</a:t>
            </a:r>
          </a:p>
        </p:txBody>
      </p:sp>
      <p:pic>
        <p:nvPicPr>
          <p:cNvPr id="5" name="Picture 4">
            <a:extLst>
              <a:ext uri="{FF2B5EF4-FFF2-40B4-BE49-F238E27FC236}">
                <a16:creationId xmlns:a16="http://schemas.microsoft.com/office/drawing/2014/main" id="{7BCCA254-FE88-4B59-8BCF-DA127C50B36A}"/>
              </a:ext>
            </a:extLst>
          </p:cNvPr>
          <p:cNvPicPr>
            <a:picLocks noChangeAspect="1"/>
          </p:cNvPicPr>
          <p:nvPr/>
        </p:nvPicPr>
        <p:blipFill rotWithShape="1">
          <a:blip r:embed="rId4"/>
          <a:srcRect l="33573" r="9467"/>
          <a:stretch/>
        </p:blipFill>
        <p:spPr>
          <a:xfrm>
            <a:off x="2898649" y="1393476"/>
            <a:ext cx="2496312" cy="2471769"/>
          </a:xfrm>
          <a:prstGeom prst="rect">
            <a:avLst/>
          </a:prstGeom>
        </p:spPr>
      </p:pic>
    </p:spTree>
    <p:extLst>
      <p:ext uri="{BB962C8B-B14F-4D97-AF65-F5344CB8AC3E}">
        <p14:creationId xmlns:p14="http://schemas.microsoft.com/office/powerpoint/2010/main" val="1594183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2403" y="113348"/>
            <a:ext cx="11613832" cy="1384995"/>
          </a:xfrm>
          <a:prstGeom prst="rect">
            <a:avLst/>
          </a:prstGeom>
          <a:noFill/>
        </p:spPr>
        <p:txBody>
          <a:bodyPr wrap="square" rtlCol="0">
            <a:spAutoFit/>
          </a:bodyPr>
          <a:lstStyle/>
          <a:p>
            <a:r>
              <a:rPr lang="en-GB" sz="2400" b="1" u="sng" dirty="0">
                <a:latin typeface="+mj-lt"/>
              </a:rPr>
              <a:t>Machine learning</a:t>
            </a:r>
          </a:p>
          <a:p>
            <a:endParaRPr lang="en-GB" sz="2400" b="1" u="sng" dirty="0">
              <a:latin typeface="+mj-lt"/>
            </a:endParaRPr>
          </a:p>
          <a:p>
            <a:r>
              <a:rPr lang="en-GB" dirty="0">
                <a:latin typeface="+mj-lt"/>
              </a:rPr>
              <a:t>We have set some criteria for our algorithm. We want it to be able to recognise images using what we call training data. </a:t>
            </a:r>
          </a:p>
          <a:p>
            <a:r>
              <a:rPr lang="en-GB" dirty="0">
                <a:latin typeface="+mj-lt"/>
              </a:rPr>
              <a:t>The training data used in this case is called ‘mammals’</a:t>
            </a:r>
          </a:p>
        </p:txBody>
      </p:sp>
      <p:graphicFrame>
        <p:nvGraphicFramePr>
          <p:cNvPr id="2" name="Table 1">
            <a:extLst>
              <a:ext uri="{FF2B5EF4-FFF2-40B4-BE49-F238E27FC236}">
                <a16:creationId xmlns:a16="http://schemas.microsoft.com/office/drawing/2014/main" id="{7E7DF164-64E5-4E25-AA6E-BA212AE6BA28}"/>
              </a:ext>
            </a:extLst>
          </p:cNvPr>
          <p:cNvGraphicFramePr>
            <a:graphicFrameLocks noGrp="1"/>
          </p:cNvGraphicFramePr>
          <p:nvPr>
            <p:extLst/>
          </p:nvPr>
        </p:nvGraphicFramePr>
        <p:xfrm>
          <a:off x="294640" y="1915160"/>
          <a:ext cx="3987800" cy="2595880"/>
        </p:xfrm>
        <a:graphic>
          <a:graphicData uri="http://schemas.openxmlformats.org/drawingml/2006/table">
            <a:tbl>
              <a:tblPr firstRow="1" bandRow="1">
                <a:tableStyleId>{5940675A-B579-460E-94D1-54222C63F5DA}</a:tableStyleId>
              </a:tblPr>
              <a:tblGrid>
                <a:gridCol w="3987800">
                  <a:extLst>
                    <a:ext uri="{9D8B030D-6E8A-4147-A177-3AD203B41FA5}">
                      <a16:colId xmlns:a16="http://schemas.microsoft.com/office/drawing/2014/main" val="2048781381"/>
                    </a:ext>
                  </a:extLst>
                </a:gridCol>
              </a:tblGrid>
              <a:tr h="370840">
                <a:tc>
                  <a:txBody>
                    <a:bodyPr/>
                    <a:lstStyle/>
                    <a:p>
                      <a:r>
                        <a:rPr lang="en-GB" b="1" dirty="0">
                          <a:latin typeface="+mj-lt"/>
                        </a:rPr>
                        <a:t>Training data:</a:t>
                      </a:r>
                    </a:p>
                  </a:txBody>
                  <a:tcPr>
                    <a:solidFill>
                      <a:schemeClr val="bg2"/>
                    </a:solidFill>
                  </a:tcPr>
                </a:tc>
                <a:extLst>
                  <a:ext uri="{0D108BD9-81ED-4DB2-BD59-A6C34878D82A}">
                    <a16:rowId xmlns:a16="http://schemas.microsoft.com/office/drawing/2014/main" val="168398211"/>
                  </a:ext>
                </a:extLst>
              </a:tr>
              <a:tr h="370840">
                <a:tc>
                  <a:txBody>
                    <a:bodyPr/>
                    <a:lstStyle/>
                    <a:p>
                      <a:r>
                        <a:rPr lang="en-GB" dirty="0">
                          <a:latin typeface="+mj-lt"/>
                        </a:rPr>
                        <a:t>Two eyes</a:t>
                      </a:r>
                    </a:p>
                  </a:txBody>
                  <a:tcPr/>
                </a:tc>
                <a:extLst>
                  <a:ext uri="{0D108BD9-81ED-4DB2-BD59-A6C34878D82A}">
                    <a16:rowId xmlns:a16="http://schemas.microsoft.com/office/drawing/2014/main" val="2755966407"/>
                  </a:ext>
                </a:extLst>
              </a:tr>
              <a:tr h="370840">
                <a:tc>
                  <a:txBody>
                    <a:bodyPr/>
                    <a:lstStyle/>
                    <a:p>
                      <a:r>
                        <a:rPr lang="en-GB" dirty="0">
                          <a:latin typeface="+mj-lt"/>
                        </a:rPr>
                        <a:t>Nose</a:t>
                      </a:r>
                    </a:p>
                  </a:txBody>
                  <a:tcPr/>
                </a:tc>
                <a:extLst>
                  <a:ext uri="{0D108BD9-81ED-4DB2-BD59-A6C34878D82A}">
                    <a16:rowId xmlns:a16="http://schemas.microsoft.com/office/drawing/2014/main" val="1591403066"/>
                  </a:ext>
                </a:extLst>
              </a:tr>
              <a:tr h="370840">
                <a:tc>
                  <a:txBody>
                    <a:bodyPr/>
                    <a:lstStyle/>
                    <a:p>
                      <a:r>
                        <a:rPr lang="en-GB" dirty="0">
                          <a:latin typeface="+mj-lt"/>
                        </a:rPr>
                        <a:t>Four legs</a:t>
                      </a:r>
                    </a:p>
                  </a:txBody>
                  <a:tcPr/>
                </a:tc>
                <a:extLst>
                  <a:ext uri="{0D108BD9-81ED-4DB2-BD59-A6C34878D82A}">
                    <a16:rowId xmlns:a16="http://schemas.microsoft.com/office/drawing/2014/main" val="837127056"/>
                  </a:ext>
                </a:extLst>
              </a:tr>
              <a:tr h="370840">
                <a:tc>
                  <a:txBody>
                    <a:bodyPr/>
                    <a:lstStyle/>
                    <a:p>
                      <a:r>
                        <a:rPr lang="en-GB" dirty="0">
                          <a:latin typeface="+mj-lt"/>
                        </a:rPr>
                        <a:t>Fur</a:t>
                      </a:r>
                    </a:p>
                  </a:txBody>
                  <a:tcPr/>
                </a:tc>
                <a:extLst>
                  <a:ext uri="{0D108BD9-81ED-4DB2-BD59-A6C34878D82A}">
                    <a16:rowId xmlns:a16="http://schemas.microsoft.com/office/drawing/2014/main" val="2266514342"/>
                  </a:ext>
                </a:extLst>
              </a:tr>
              <a:tr h="370840">
                <a:tc>
                  <a:txBody>
                    <a:bodyPr/>
                    <a:lstStyle/>
                    <a:p>
                      <a:r>
                        <a:rPr lang="en-GB" dirty="0">
                          <a:latin typeface="+mj-lt"/>
                        </a:rPr>
                        <a:t>Tail</a:t>
                      </a:r>
                    </a:p>
                  </a:txBody>
                  <a:tcPr/>
                </a:tc>
                <a:extLst>
                  <a:ext uri="{0D108BD9-81ED-4DB2-BD59-A6C34878D82A}">
                    <a16:rowId xmlns:a16="http://schemas.microsoft.com/office/drawing/2014/main" val="555630392"/>
                  </a:ext>
                </a:extLst>
              </a:tr>
              <a:tr h="370840">
                <a:tc>
                  <a:txBody>
                    <a:bodyPr/>
                    <a:lstStyle/>
                    <a:p>
                      <a:r>
                        <a:rPr lang="en-GB" dirty="0">
                          <a:latin typeface="+mj-lt"/>
                        </a:rPr>
                        <a:t>Ears</a:t>
                      </a:r>
                    </a:p>
                  </a:txBody>
                  <a:tcPr/>
                </a:tc>
                <a:extLst>
                  <a:ext uri="{0D108BD9-81ED-4DB2-BD59-A6C34878D82A}">
                    <a16:rowId xmlns:a16="http://schemas.microsoft.com/office/drawing/2014/main" val="527956970"/>
                  </a:ext>
                </a:extLst>
              </a:tr>
            </a:tbl>
          </a:graphicData>
        </a:graphic>
      </p:graphicFrame>
      <p:pic>
        <p:nvPicPr>
          <p:cNvPr id="5" name="Picture 4">
            <a:extLst>
              <a:ext uri="{FF2B5EF4-FFF2-40B4-BE49-F238E27FC236}">
                <a16:creationId xmlns:a16="http://schemas.microsoft.com/office/drawing/2014/main" id="{777843A6-E081-4E60-A49E-4C6D9A02CB4E}"/>
              </a:ext>
            </a:extLst>
          </p:cNvPr>
          <p:cNvPicPr>
            <a:picLocks noChangeAspect="1"/>
          </p:cNvPicPr>
          <p:nvPr/>
        </p:nvPicPr>
        <p:blipFill>
          <a:blip r:embed="rId3"/>
          <a:stretch>
            <a:fillRect/>
          </a:stretch>
        </p:blipFill>
        <p:spPr>
          <a:xfrm>
            <a:off x="5684520" y="1915160"/>
            <a:ext cx="2681287" cy="1784275"/>
          </a:xfrm>
          <a:prstGeom prst="rect">
            <a:avLst/>
          </a:prstGeom>
        </p:spPr>
      </p:pic>
      <p:pic>
        <p:nvPicPr>
          <p:cNvPr id="6" name="Picture 5">
            <a:extLst>
              <a:ext uri="{FF2B5EF4-FFF2-40B4-BE49-F238E27FC236}">
                <a16:creationId xmlns:a16="http://schemas.microsoft.com/office/drawing/2014/main" id="{41049BB3-AD04-4B7F-A951-F732812472E8}"/>
              </a:ext>
            </a:extLst>
          </p:cNvPr>
          <p:cNvPicPr>
            <a:picLocks noChangeAspect="1"/>
          </p:cNvPicPr>
          <p:nvPr/>
        </p:nvPicPr>
        <p:blipFill>
          <a:blip r:embed="rId4"/>
          <a:stretch>
            <a:fillRect/>
          </a:stretch>
        </p:blipFill>
        <p:spPr>
          <a:xfrm>
            <a:off x="9078699" y="1915160"/>
            <a:ext cx="2619375" cy="1741987"/>
          </a:xfrm>
          <a:prstGeom prst="rect">
            <a:avLst/>
          </a:prstGeom>
        </p:spPr>
      </p:pic>
      <p:pic>
        <p:nvPicPr>
          <p:cNvPr id="7" name="Picture 6">
            <a:extLst>
              <a:ext uri="{FF2B5EF4-FFF2-40B4-BE49-F238E27FC236}">
                <a16:creationId xmlns:a16="http://schemas.microsoft.com/office/drawing/2014/main" id="{08F52160-6BC0-4570-BD25-B6CD34E68E62}"/>
              </a:ext>
            </a:extLst>
          </p:cNvPr>
          <p:cNvPicPr>
            <a:picLocks noChangeAspect="1"/>
          </p:cNvPicPr>
          <p:nvPr/>
        </p:nvPicPr>
        <p:blipFill>
          <a:blip r:embed="rId5"/>
          <a:stretch>
            <a:fillRect/>
          </a:stretch>
        </p:blipFill>
        <p:spPr>
          <a:xfrm>
            <a:off x="5815618" y="4288412"/>
            <a:ext cx="2550189" cy="1944748"/>
          </a:xfrm>
          <a:prstGeom prst="rect">
            <a:avLst/>
          </a:prstGeom>
        </p:spPr>
      </p:pic>
      <p:pic>
        <p:nvPicPr>
          <p:cNvPr id="13" name="Picture 12">
            <a:extLst>
              <a:ext uri="{FF2B5EF4-FFF2-40B4-BE49-F238E27FC236}">
                <a16:creationId xmlns:a16="http://schemas.microsoft.com/office/drawing/2014/main" id="{A34E391F-1D3D-4577-9DE1-DCA03D7A112F}"/>
              </a:ext>
            </a:extLst>
          </p:cNvPr>
          <p:cNvPicPr>
            <a:picLocks noChangeAspect="1"/>
          </p:cNvPicPr>
          <p:nvPr/>
        </p:nvPicPr>
        <p:blipFill>
          <a:blip r:embed="rId6"/>
          <a:stretch>
            <a:fillRect/>
          </a:stretch>
        </p:blipFill>
        <p:spPr>
          <a:xfrm>
            <a:off x="9085095" y="4389793"/>
            <a:ext cx="2612979" cy="1741986"/>
          </a:xfrm>
          <a:prstGeom prst="rect">
            <a:avLst/>
          </a:prstGeom>
        </p:spPr>
      </p:pic>
      <p:sp>
        <p:nvSpPr>
          <p:cNvPr id="4" name="Rectangle 3">
            <a:extLst>
              <a:ext uri="{FF2B5EF4-FFF2-40B4-BE49-F238E27FC236}">
                <a16:creationId xmlns:a16="http://schemas.microsoft.com/office/drawing/2014/main" id="{D274F06B-AB41-4E26-A782-E685EFC17183}"/>
              </a:ext>
            </a:extLst>
          </p:cNvPr>
          <p:cNvSpPr/>
          <p:nvPr/>
        </p:nvSpPr>
        <p:spPr>
          <a:xfrm>
            <a:off x="5562600" y="1798320"/>
            <a:ext cx="2987040" cy="19447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File:Green tick.svg - Wikipedia">
            <a:extLst>
              <a:ext uri="{FF2B5EF4-FFF2-40B4-BE49-F238E27FC236}">
                <a16:creationId xmlns:a16="http://schemas.microsoft.com/office/drawing/2014/main" id="{27DE64C0-8877-4390-88D3-002240CE2EE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19971" y="2219440"/>
            <a:ext cx="155789" cy="29790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File:Green tick.svg - Wikipedia">
            <a:extLst>
              <a:ext uri="{FF2B5EF4-FFF2-40B4-BE49-F238E27FC236}">
                <a16:creationId xmlns:a16="http://schemas.microsoft.com/office/drawing/2014/main" id="{94D50692-152D-46F5-B096-C988EA81DDD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19970" y="2686800"/>
            <a:ext cx="155789" cy="29790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File:Green tick.svg - Wikipedia">
            <a:extLst>
              <a:ext uri="{FF2B5EF4-FFF2-40B4-BE49-F238E27FC236}">
                <a16:creationId xmlns:a16="http://schemas.microsoft.com/office/drawing/2014/main" id="{56B60B75-7409-48D9-B7F9-A5336AC6989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19969" y="3098020"/>
            <a:ext cx="155789" cy="29790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File:Green tick.svg - Wikipedia">
            <a:extLst>
              <a:ext uri="{FF2B5EF4-FFF2-40B4-BE49-F238E27FC236}">
                <a16:creationId xmlns:a16="http://schemas.microsoft.com/office/drawing/2014/main" id="{BCB9A3AE-309E-468A-A26B-04DCC5F8131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19968" y="3445160"/>
            <a:ext cx="155789" cy="29790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ile:Red X.svg - Wikimedia Commons">
            <a:extLst>
              <a:ext uri="{FF2B5EF4-FFF2-40B4-BE49-F238E27FC236}">
                <a16:creationId xmlns:a16="http://schemas.microsoft.com/office/drawing/2014/main" id="{3BA91A38-8FAA-4E4A-8E03-A28F678F9D5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66704" y="3831452"/>
            <a:ext cx="262316" cy="262316"/>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1E1E66A-68B1-4B30-9219-E21811225D63}"/>
              </a:ext>
            </a:extLst>
          </p:cNvPr>
          <p:cNvSpPr txBox="1"/>
          <p:nvPr/>
        </p:nvSpPr>
        <p:spPr>
          <a:xfrm>
            <a:off x="294640" y="4689864"/>
            <a:ext cx="3987800" cy="1938992"/>
          </a:xfrm>
          <a:prstGeom prst="rect">
            <a:avLst/>
          </a:prstGeom>
          <a:solidFill>
            <a:schemeClr val="accent5">
              <a:lumMod val="20000"/>
              <a:lumOff val="80000"/>
            </a:schemeClr>
          </a:solidFill>
        </p:spPr>
        <p:txBody>
          <a:bodyPr wrap="square" rtlCol="0">
            <a:spAutoFit/>
          </a:bodyPr>
          <a:lstStyle/>
          <a:p>
            <a:r>
              <a:rPr lang="en-GB" sz="2000" dirty="0">
                <a:latin typeface="+mj-lt"/>
              </a:rPr>
              <a:t>It’s important to point out that while a deer does have a tail, it’s not clearly visible in the photo so the machine wouldn’t pick it up. Same argument could be made about one of the eyes.</a:t>
            </a:r>
            <a:endParaRPr lang="en-GB" sz="2000" b="1" dirty="0">
              <a:latin typeface="+mj-lt"/>
            </a:endParaRPr>
          </a:p>
        </p:txBody>
      </p:sp>
      <p:pic>
        <p:nvPicPr>
          <p:cNvPr id="17" name="Picture 2" descr="File:Green tick.svg - Wikipedia">
            <a:extLst>
              <a:ext uri="{FF2B5EF4-FFF2-40B4-BE49-F238E27FC236}">
                <a16:creationId xmlns:a16="http://schemas.microsoft.com/office/drawing/2014/main" id="{7322D047-C167-4A48-8E15-E20D8CA3532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19968" y="4187860"/>
            <a:ext cx="155789" cy="297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5626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2403" y="113348"/>
            <a:ext cx="11613832" cy="1384995"/>
          </a:xfrm>
          <a:prstGeom prst="rect">
            <a:avLst/>
          </a:prstGeom>
          <a:noFill/>
        </p:spPr>
        <p:txBody>
          <a:bodyPr wrap="square" rtlCol="0">
            <a:spAutoFit/>
          </a:bodyPr>
          <a:lstStyle/>
          <a:p>
            <a:r>
              <a:rPr lang="en-GB" sz="2400" b="1" u="sng" dirty="0">
                <a:latin typeface="+mj-lt"/>
              </a:rPr>
              <a:t>Machine learning</a:t>
            </a:r>
          </a:p>
          <a:p>
            <a:endParaRPr lang="en-GB" sz="2400" b="1" u="sng" dirty="0">
              <a:latin typeface="+mj-lt"/>
            </a:endParaRPr>
          </a:p>
          <a:p>
            <a:r>
              <a:rPr lang="en-GB" dirty="0">
                <a:latin typeface="+mj-lt"/>
              </a:rPr>
              <a:t>We have set some criteria for our algorithm. We want it to be able to recognise images using what we call training data. </a:t>
            </a:r>
          </a:p>
          <a:p>
            <a:r>
              <a:rPr lang="en-GB" dirty="0">
                <a:latin typeface="+mj-lt"/>
              </a:rPr>
              <a:t>The training data used in this case is called ‘mammals’</a:t>
            </a:r>
          </a:p>
        </p:txBody>
      </p:sp>
      <p:graphicFrame>
        <p:nvGraphicFramePr>
          <p:cNvPr id="2" name="Table 1">
            <a:extLst>
              <a:ext uri="{FF2B5EF4-FFF2-40B4-BE49-F238E27FC236}">
                <a16:creationId xmlns:a16="http://schemas.microsoft.com/office/drawing/2014/main" id="{7E7DF164-64E5-4E25-AA6E-BA212AE6BA28}"/>
              </a:ext>
            </a:extLst>
          </p:cNvPr>
          <p:cNvGraphicFramePr>
            <a:graphicFrameLocks noGrp="1"/>
          </p:cNvGraphicFramePr>
          <p:nvPr>
            <p:extLst/>
          </p:nvPr>
        </p:nvGraphicFramePr>
        <p:xfrm>
          <a:off x="294640" y="1915160"/>
          <a:ext cx="3987800" cy="2595880"/>
        </p:xfrm>
        <a:graphic>
          <a:graphicData uri="http://schemas.openxmlformats.org/drawingml/2006/table">
            <a:tbl>
              <a:tblPr firstRow="1" bandRow="1">
                <a:tableStyleId>{5940675A-B579-460E-94D1-54222C63F5DA}</a:tableStyleId>
              </a:tblPr>
              <a:tblGrid>
                <a:gridCol w="3987800">
                  <a:extLst>
                    <a:ext uri="{9D8B030D-6E8A-4147-A177-3AD203B41FA5}">
                      <a16:colId xmlns:a16="http://schemas.microsoft.com/office/drawing/2014/main" val="2048781381"/>
                    </a:ext>
                  </a:extLst>
                </a:gridCol>
              </a:tblGrid>
              <a:tr h="370840">
                <a:tc>
                  <a:txBody>
                    <a:bodyPr/>
                    <a:lstStyle/>
                    <a:p>
                      <a:r>
                        <a:rPr lang="en-GB" b="1" dirty="0">
                          <a:latin typeface="+mj-lt"/>
                        </a:rPr>
                        <a:t>Training data:</a:t>
                      </a:r>
                    </a:p>
                  </a:txBody>
                  <a:tcPr>
                    <a:solidFill>
                      <a:schemeClr val="bg2"/>
                    </a:solidFill>
                  </a:tcPr>
                </a:tc>
                <a:extLst>
                  <a:ext uri="{0D108BD9-81ED-4DB2-BD59-A6C34878D82A}">
                    <a16:rowId xmlns:a16="http://schemas.microsoft.com/office/drawing/2014/main" val="168398211"/>
                  </a:ext>
                </a:extLst>
              </a:tr>
              <a:tr h="370840">
                <a:tc>
                  <a:txBody>
                    <a:bodyPr/>
                    <a:lstStyle/>
                    <a:p>
                      <a:r>
                        <a:rPr lang="en-GB" dirty="0">
                          <a:latin typeface="+mj-lt"/>
                        </a:rPr>
                        <a:t>Two eyes</a:t>
                      </a:r>
                    </a:p>
                  </a:txBody>
                  <a:tcPr/>
                </a:tc>
                <a:extLst>
                  <a:ext uri="{0D108BD9-81ED-4DB2-BD59-A6C34878D82A}">
                    <a16:rowId xmlns:a16="http://schemas.microsoft.com/office/drawing/2014/main" val="2755966407"/>
                  </a:ext>
                </a:extLst>
              </a:tr>
              <a:tr h="370840">
                <a:tc>
                  <a:txBody>
                    <a:bodyPr/>
                    <a:lstStyle/>
                    <a:p>
                      <a:r>
                        <a:rPr lang="en-GB" dirty="0">
                          <a:latin typeface="+mj-lt"/>
                        </a:rPr>
                        <a:t>Nose</a:t>
                      </a:r>
                    </a:p>
                  </a:txBody>
                  <a:tcPr/>
                </a:tc>
                <a:extLst>
                  <a:ext uri="{0D108BD9-81ED-4DB2-BD59-A6C34878D82A}">
                    <a16:rowId xmlns:a16="http://schemas.microsoft.com/office/drawing/2014/main" val="1591403066"/>
                  </a:ext>
                </a:extLst>
              </a:tr>
              <a:tr h="370840">
                <a:tc>
                  <a:txBody>
                    <a:bodyPr/>
                    <a:lstStyle/>
                    <a:p>
                      <a:r>
                        <a:rPr lang="en-GB" dirty="0">
                          <a:latin typeface="+mj-lt"/>
                        </a:rPr>
                        <a:t>Four legs</a:t>
                      </a:r>
                    </a:p>
                  </a:txBody>
                  <a:tcPr/>
                </a:tc>
                <a:extLst>
                  <a:ext uri="{0D108BD9-81ED-4DB2-BD59-A6C34878D82A}">
                    <a16:rowId xmlns:a16="http://schemas.microsoft.com/office/drawing/2014/main" val="837127056"/>
                  </a:ext>
                </a:extLst>
              </a:tr>
              <a:tr h="370840">
                <a:tc>
                  <a:txBody>
                    <a:bodyPr/>
                    <a:lstStyle/>
                    <a:p>
                      <a:r>
                        <a:rPr lang="en-GB" dirty="0">
                          <a:latin typeface="+mj-lt"/>
                        </a:rPr>
                        <a:t>Fur</a:t>
                      </a:r>
                    </a:p>
                  </a:txBody>
                  <a:tcPr/>
                </a:tc>
                <a:extLst>
                  <a:ext uri="{0D108BD9-81ED-4DB2-BD59-A6C34878D82A}">
                    <a16:rowId xmlns:a16="http://schemas.microsoft.com/office/drawing/2014/main" val="2266514342"/>
                  </a:ext>
                </a:extLst>
              </a:tr>
              <a:tr h="370840">
                <a:tc>
                  <a:txBody>
                    <a:bodyPr/>
                    <a:lstStyle/>
                    <a:p>
                      <a:r>
                        <a:rPr lang="en-GB" dirty="0">
                          <a:latin typeface="+mj-lt"/>
                        </a:rPr>
                        <a:t>Tail</a:t>
                      </a:r>
                    </a:p>
                  </a:txBody>
                  <a:tcPr/>
                </a:tc>
                <a:extLst>
                  <a:ext uri="{0D108BD9-81ED-4DB2-BD59-A6C34878D82A}">
                    <a16:rowId xmlns:a16="http://schemas.microsoft.com/office/drawing/2014/main" val="555630392"/>
                  </a:ext>
                </a:extLst>
              </a:tr>
              <a:tr h="370840">
                <a:tc>
                  <a:txBody>
                    <a:bodyPr/>
                    <a:lstStyle/>
                    <a:p>
                      <a:r>
                        <a:rPr lang="en-GB" dirty="0">
                          <a:latin typeface="+mj-lt"/>
                        </a:rPr>
                        <a:t>Ears</a:t>
                      </a:r>
                    </a:p>
                  </a:txBody>
                  <a:tcPr/>
                </a:tc>
                <a:extLst>
                  <a:ext uri="{0D108BD9-81ED-4DB2-BD59-A6C34878D82A}">
                    <a16:rowId xmlns:a16="http://schemas.microsoft.com/office/drawing/2014/main" val="3677968955"/>
                  </a:ext>
                </a:extLst>
              </a:tr>
            </a:tbl>
          </a:graphicData>
        </a:graphic>
      </p:graphicFrame>
      <p:pic>
        <p:nvPicPr>
          <p:cNvPr id="5" name="Picture 4">
            <a:extLst>
              <a:ext uri="{FF2B5EF4-FFF2-40B4-BE49-F238E27FC236}">
                <a16:creationId xmlns:a16="http://schemas.microsoft.com/office/drawing/2014/main" id="{777843A6-E081-4E60-A49E-4C6D9A02CB4E}"/>
              </a:ext>
            </a:extLst>
          </p:cNvPr>
          <p:cNvPicPr>
            <a:picLocks noChangeAspect="1"/>
          </p:cNvPicPr>
          <p:nvPr/>
        </p:nvPicPr>
        <p:blipFill>
          <a:blip r:embed="rId3"/>
          <a:stretch>
            <a:fillRect/>
          </a:stretch>
        </p:blipFill>
        <p:spPr>
          <a:xfrm>
            <a:off x="5684520" y="1915160"/>
            <a:ext cx="2681287" cy="1784275"/>
          </a:xfrm>
          <a:prstGeom prst="rect">
            <a:avLst/>
          </a:prstGeom>
        </p:spPr>
      </p:pic>
      <p:pic>
        <p:nvPicPr>
          <p:cNvPr id="6" name="Picture 5">
            <a:extLst>
              <a:ext uri="{FF2B5EF4-FFF2-40B4-BE49-F238E27FC236}">
                <a16:creationId xmlns:a16="http://schemas.microsoft.com/office/drawing/2014/main" id="{41049BB3-AD04-4B7F-A951-F732812472E8}"/>
              </a:ext>
            </a:extLst>
          </p:cNvPr>
          <p:cNvPicPr>
            <a:picLocks noChangeAspect="1"/>
          </p:cNvPicPr>
          <p:nvPr/>
        </p:nvPicPr>
        <p:blipFill>
          <a:blip r:embed="rId4"/>
          <a:stretch>
            <a:fillRect/>
          </a:stretch>
        </p:blipFill>
        <p:spPr>
          <a:xfrm>
            <a:off x="9078699" y="1915160"/>
            <a:ext cx="2619375" cy="1741987"/>
          </a:xfrm>
          <a:prstGeom prst="rect">
            <a:avLst/>
          </a:prstGeom>
        </p:spPr>
      </p:pic>
      <p:pic>
        <p:nvPicPr>
          <p:cNvPr id="7" name="Picture 6">
            <a:extLst>
              <a:ext uri="{FF2B5EF4-FFF2-40B4-BE49-F238E27FC236}">
                <a16:creationId xmlns:a16="http://schemas.microsoft.com/office/drawing/2014/main" id="{08F52160-6BC0-4570-BD25-B6CD34E68E62}"/>
              </a:ext>
            </a:extLst>
          </p:cNvPr>
          <p:cNvPicPr>
            <a:picLocks noChangeAspect="1"/>
          </p:cNvPicPr>
          <p:nvPr/>
        </p:nvPicPr>
        <p:blipFill>
          <a:blip r:embed="rId5"/>
          <a:stretch>
            <a:fillRect/>
          </a:stretch>
        </p:blipFill>
        <p:spPr>
          <a:xfrm>
            <a:off x="5815618" y="4288412"/>
            <a:ext cx="2550189" cy="1944748"/>
          </a:xfrm>
          <a:prstGeom prst="rect">
            <a:avLst/>
          </a:prstGeom>
        </p:spPr>
      </p:pic>
      <p:pic>
        <p:nvPicPr>
          <p:cNvPr id="13" name="Picture 12">
            <a:extLst>
              <a:ext uri="{FF2B5EF4-FFF2-40B4-BE49-F238E27FC236}">
                <a16:creationId xmlns:a16="http://schemas.microsoft.com/office/drawing/2014/main" id="{A34E391F-1D3D-4577-9DE1-DCA03D7A112F}"/>
              </a:ext>
            </a:extLst>
          </p:cNvPr>
          <p:cNvPicPr>
            <a:picLocks noChangeAspect="1"/>
          </p:cNvPicPr>
          <p:nvPr/>
        </p:nvPicPr>
        <p:blipFill>
          <a:blip r:embed="rId6"/>
          <a:stretch>
            <a:fillRect/>
          </a:stretch>
        </p:blipFill>
        <p:spPr>
          <a:xfrm>
            <a:off x="9085095" y="4389793"/>
            <a:ext cx="2612979" cy="1741986"/>
          </a:xfrm>
          <a:prstGeom prst="rect">
            <a:avLst/>
          </a:prstGeom>
        </p:spPr>
      </p:pic>
      <p:sp>
        <p:nvSpPr>
          <p:cNvPr id="4" name="Rectangle 3">
            <a:extLst>
              <a:ext uri="{FF2B5EF4-FFF2-40B4-BE49-F238E27FC236}">
                <a16:creationId xmlns:a16="http://schemas.microsoft.com/office/drawing/2014/main" id="{D274F06B-AB41-4E26-A782-E685EFC17183}"/>
              </a:ext>
            </a:extLst>
          </p:cNvPr>
          <p:cNvSpPr/>
          <p:nvPr/>
        </p:nvSpPr>
        <p:spPr>
          <a:xfrm>
            <a:off x="8910320" y="1777108"/>
            <a:ext cx="2987040" cy="19447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File:Green tick.svg - Wikipedia">
            <a:extLst>
              <a:ext uri="{FF2B5EF4-FFF2-40B4-BE49-F238E27FC236}">
                <a16:creationId xmlns:a16="http://schemas.microsoft.com/office/drawing/2014/main" id="{27DE64C0-8877-4390-88D3-002240CE2EE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19971" y="2219440"/>
            <a:ext cx="155789" cy="29790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File:Green tick.svg - Wikipedia">
            <a:extLst>
              <a:ext uri="{FF2B5EF4-FFF2-40B4-BE49-F238E27FC236}">
                <a16:creationId xmlns:a16="http://schemas.microsoft.com/office/drawing/2014/main" id="{94D50692-152D-46F5-B096-C988EA81DDD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19970" y="2686800"/>
            <a:ext cx="155789" cy="29790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File:Green tick.svg - Wikipedia">
            <a:extLst>
              <a:ext uri="{FF2B5EF4-FFF2-40B4-BE49-F238E27FC236}">
                <a16:creationId xmlns:a16="http://schemas.microsoft.com/office/drawing/2014/main" id="{56B60B75-7409-48D9-B7F9-A5336AC6989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19969" y="3098020"/>
            <a:ext cx="155789" cy="29790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File:Green tick.svg - Wikipedia">
            <a:extLst>
              <a:ext uri="{FF2B5EF4-FFF2-40B4-BE49-F238E27FC236}">
                <a16:creationId xmlns:a16="http://schemas.microsoft.com/office/drawing/2014/main" id="{BCB9A3AE-309E-468A-A26B-04DCC5F8131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19968" y="3445160"/>
            <a:ext cx="155789" cy="297908"/>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1E1E66A-68B1-4B30-9219-E21811225D63}"/>
              </a:ext>
            </a:extLst>
          </p:cNvPr>
          <p:cNvSpPr txBox="1"/>
          <p:nvPr/>
        </p:nvSpPr>
        <p:spPr>
          <a:xfrm>
            <a:off x="294640" y="4642844"/>
            <a:ext cx="3987800" cy="1938992"/>
          </a:xfrm>
          <a:prstGeom prst="rect">
            <a:avLst/>
          </a:prstGeom>
          <a:solidFill>
            <a:schemeClr val="accent5">
              <a:lumMod val="20000"/>
              <a:lumOff val="80000"/>
            </a:schemeClr>
          </a:solidFill>
        </p:spPr>
        <p:txBody>
          <a:bodyPr wrap="square" rtlCol="0">
            <a:spAutoFit/>
          </a:bodyPr>
          <a:lstStyle/>
          <a:p>
            <a:r>
              <a:rPr lang="en-GB" sz="2000" dirty="0">
                <a:latin typeface="+mj-lt"/>
              </a:rPr>
              <a:t>All the features from the training data can be seen. However, again another argument on how clear the ears are. The fur on the lion might obscure this when putting the photo through the algorithm.</a:t>
            </a:r>
            <a:endParaRPr lang="en-GB" sz="2000" b="1" dirty="0">
              <a:latin typeface="+mj-lt"/>
            </a:endParaRPr>
          </a:p>
        </p:txBody>
      </p:sp>
      <p:pic>
        <p:nvPicPr>
          <p:cNvPr id="15" name="Picture 2" descr="File:Green tick.svg - Wikipedia">
            <a:extLst>
              <a:ext uri="{FF2B5EF4-FFF2-40B4-BE49-F238E27FC236}">
                <a16:creationId xmlns:a16="http://schemas.microsoft.com/office/drawing/2014/main" id="{8B75F7C5-1AAD-4D01-A2D4-15075263DB6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19968" y="3887884"/>
            <a:ext cx="155789" cy="29790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File:Green tick.svg - Wikipedia">
            <a:extLst>
              <a:ext uri="{FF2B5EF4-FFF2-40B4-BE49-F238E27FC236}">
                <a16:creationId xmlns:a16="http://schemas.microsoft.com/office/drawing/2014/main" id="{719583AE-FEED-4A41-BFC5-96560B7EB64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19968" y="4174786"/>
            <a:ext cx="155789" cy="297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02865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2403" y="113348"/>
            <a:ext cx="11613832" cy="1384995"/>
          </a:xfrm>
          <a:prstGeom prst="rect">
            <a:avLst/>
          </a:prstGeom>
          <a:noFill/>
        </p:spPr>
        <p:txBody>
          <a:bodyPr wrap="square" rtlCol="0">
            <a:spAutoFit/>
          </a:bodyPr>
          <a:lstStyle/>
          <a:p>
            <a:r>
              <a:rPr lang="en-GB" sz="2400" b="1" u="sng" dirty="0">
                <a:latin typeface="+mj-lt"/>
              </a:rPr>
              <a:t>Machine learning</a:t>
            </a:r>
          </a:p>
          <a:p>
            <a:endParaRPr lang="en-GB" sz="2400" b="1" u="sng" dirty="0">
              <a:latin typeface="+mj-lt"/>
            </a:endParaRPr>
          </a:p>
          <a:p>
            <a:r>
              <a:rPr lang="en-GB" dirty="0">
                <a:latin typeface="+mj-lt"/>
              </a:rPr>
              <a:t>We have set some criteria for our algorithm. We want it to be able to recognise images using what we call training data. </a:t>
            </a:r>
          </a:p>
          <a:p>
            <a:r>
              <a:rPr lang="en-GB" dirty="0">
                <a:latin typeface="+mj-lt"/>
              </a:rPr>
              <a:t>The training data used in this case is called ‘mammals’</a:t>
            </a:r>
          </a:p>
        </p:txBody>
      </p:sp>
      <p:graphicFrame>
        <p:nvGraphicFramePr>
          <p:cNvPr id="2" name="Table 1">
            <a:extLst>
              <a:ext uri="{FF2B5EF4-FFF2-40B4-BE49-F238E27FC236}">
                <a16:creationId xmlns:a16="http://schemas.microsoft.com/office/drawing/2014/main" id="{7E7DF164-64E5-4E25-AA6E-BA212AE6BA28}"/>
              </a:ext>
            </a:extLst>
          </p:cNvPr>
          <p:cNvGraphicFramePr>
            <a:graphicFrameLocks noGrp="1"/>
          </p:cNvGraphicFramePr>
          <p:nvPr/>
        </p:nvGraphicFramePr>
        <p:xfrm>
          <a:off x="294640" y="1915160"/>
          <a:ext cx="3987800" cy="2595880"/>
        </p:xfrm>
        <a:graphic>
          <a:graphicData uri="http://schemas.openxmlformats.org/drawingml/2006/table">
            <a:tbl>
              <a:tblPr firstRow="1" bandRow="1">
                <a:tableStyleId>{5940675A-B579-460E-94D1-54222C63F5DA}</a:tableStyleId>
              </a:tblPr>
              <a:tblGrid>
                <a:gridCol w="3987800">
                  <a:extLst>
                    <a:ext uri="{9D8B030D-6E8A-4147-A177-3AD203B41FA5}">
                      <a16:colId xmlns:a16="http://schemas.microsoft.com/office/drawing/2014/main" val="2048781381"/>
                    </a:ext>
                  </a:extLst>
                </a:gridCol>
              </a:tblGrid>
              <a:tr h="370840">
                <a:tc>
                  <a:txBody>
                    <a:bodyPr/>
                    <a:lstStyle/>
                    <a:p>
                      <a:r>
                        <a:rPr lang="en-GB" b="1" dirty="0">
                          <a:latin typeface="+mj-lt"/>
                        </a:rPr>
                        <a:t>Training data:</a:t>
                      </a:r>
                    </a:p>
                  </a:txBody>
                  <a:tcPr>
                    <a:solidFill>
                      <a:schemeClr val="bg2"/>
                    </a:solidFill>
                  </a:tcPr>
                </a:tc>
                <a:extLst>
                  <a:ext uri="{0D108BD9-81ED-4DB2-BD59-A6C34878D82A}">
                    <a16:rowId xmlns:a16="http://schemas.microsoft.com/office/drawing/2014/main" val="168398211"/>
                  </a:ext>
                </a:extLst>
              </a:tr>
              <a:tr h="370840">
                <a:tc>
                  <a:txBody>
                    <a:bodyPr/>
                    <a:lstStyle/>
                    <a:p>
                      <a:r>
                        <a:rPr lang="en-GB" dirty="0">
                          <a:latin typeface="+mj-lt"/>
                        </a:rPr>
                        <a:t>Two eyes</a:t>
                      </a:r>
                    </a:p>
                  </a:txBody>
                  <a:tcPr/>
                </a:tc>
                <a:extLst>
                  <a:ext uri="{0D108BD9-81ED-4DB2-BD59-A6C34878D82A}">
                    <a16:rowId xmlns:a16="http://schemas.microsoft.com/office/drawing/2014/main" val="2755966407"/>
                  </a:ext>
                </a:extLst>
              </a:tr>
              <a:tr h="370840">
                <a:tc>
                  <a:txBody>
                    <a:bodyPr/>
                    <a:lstStyle/>
                    <a:p>
                      <a:r>
                        <a:rPr lang="en-GB" dirty="0">
                          <a:latin typeface="+mj-lt"/>
                        </a:rPr>
                        <a:t>Nose</a:t>
                      </a:r>
                    </a:p>
                  </a:txBody>
                  <a:tcPr/>
                </a:tc>
                <a:extLst>
                  <a:ext uri="{0D108BD9-81ED-4DB2-BD59-A6C34878D82A}">
                    <a16:rowId xmlns:a16="http://schemas.microsoft.com/office/drawing/2014/main" val="1591403066"/>
                  </a:ext>
                </a:extLst>
              </a:tr>
              <a:tr h="370840">
                <a:tc>
                  <a:txBody>
                    <a:bodyPr/>
                    <a:lstStyle/>
                    <a:p>
                      <a:r>
                        <a:rPr lang="en-GB" dirty="0">
                          <a:latin typeface="+mj-lt"/>
                        </a:rPr>
                        <a:t>Four legs</a:t>
                      </a:r>
                    </a:p>
                  </a:txBody>
                  <a:tcPr/>
                </a:tc>
                <a:extLst>
                  <a:ext uri="{0D108BD9-81ED-4DB2-BD59-A6C34878D82A}">
                    <a16:rowId xmlns:a16="http://schemas.microsoft.com/office/drawing/2014/main" val="837127056"/>
                  </a:ext>
                </a:extLst>
              </a:tr>
              <a:tr h="370840">
                <a:tc>
                  <a:txBody>
                    <a:bodyPr/>
                    <a:lstStyle/>
                    <a:p>
                      <a:r>
                        <a:rPr lang="en-GB" dirty="0">
                          <a:latin typeface="+mj-lt"/>
                        </a:rPr>
                        <a:t>Fur</a:t>
                      </a:r>
                    </a:p>
                  </a:txBody>
                  <a:tcPr/>
                </a:tc>
                <a:extLst>
                  <a:ext uri="{0D108BD9-81ED-4DB2-BD59-A6C34878D82A}">
                    <a16:rowId xmlns:a16="http://schemas.microsoft.com/office/drawing/2014/main" val="2266514342"/>
                  </a:ext>
                </a:extLst>
              </a:tr>
              <a:tr h="370840">
                <a:tc>
                  <a:txBody>
                    <a:bodyPr/>
                    <a:lstStyle/>
                    <a:p>
                      <a:r>
                        <a:rPr lang="en-GB" dirty="0">
                          <a:latin typeface="+mj-lt"/>
                        </a:rPr>
                        <a:t>Tail</a:t>
                      </a:r>
                    </a:p>
                  </a:txBody>
                  <a:tcPr/>
                </a:tc>
                <a:extLst>
                  <a:ext uri="{0D108BD9-81ED-4DB2-BD59-A6C34878D82A}">
                    <a16:rowId xmlns:a16="http://schemas.microsoft.com/office/drawing/2014/main" val="555630392"/>
                  </a:ext>
                </a:extLst>
              </a:tr>
              <a:tr h="370840">
                <a:tc>
                  <a:txBody>
                    <a:bodyPr/>
                    <a:lstStyle/>
                    <a:p>
                      <a:r>
                        <a:rPr lang="en-GB" dirty="0">
                          <a:latin typeface="+mj-lt"/>
                        </a:rPr>
                        <a:t>Ears</a:t>
                      </a:r>
                    </a:p>
                  </a:txBody>
                  <a:tcPr/>
                </a:tc>
                <a:extLst>
                  <a:ext uri="{0D108BD9-81ED-4DB2-BD59-A6C34878D82A}">
                    <a16:rowId xmlns:a16="http://schemas.microsoft.com/office/drawing/2014/main" val="3677968955"/>
                  </a:ext>
                </a:extLst>
              </a:tr>
            </a:tbl>
          </a:graphicData>
        </a:graphic>
      </p:graphicFrame>
      <p:pic>
        <p:nvPicPr>
          <p:cNvPr id="5" name="Picture 4">
            <a:extLst>
              <a:ext uri="{FF2B5EF4-FFF2-40B4-BE49-F238E27FC236}">
                <a16:creationId xmlns:a16="http://schemas.microsoft.com/office/drawing/2014/main" id="{777843A6-E081-4E60-A49E-4C6D9A02CB4E}"/>
              </a:ext>
            </a:extLst>
          </p:cNvPr>
          <p:cNvPicPr>
            <a:picLocks noChangeAspect="1"/>
          </p:cNvPicPr>
          <p:nvPr/>
        </p:nvPicPr>
        <p:blipFill>
          <a:blip r:embed="rId3"/>
          <a:stretch>
            <a:fillRect/>
          </a:stretch>
        </p:blipFill>
        <p:spPr>
          <a:xfrm>
            <a:off x="5684520" y="1915160"/>
            <a:ext cx="2681287" cy="1784275"/>
          </a:xfrm>
          <a:prstGeom prst="rect">
            <a:avLst/>
          </a:prstGeom>
        </p:spPr>
      </p:pic>
      <p:pic>
        <p:nvPicPr>
          <p:cNvPr id="6" name="Picture 5">
            <a:extLst>
              <a:ext uri="{FF2B5EF4-FFF2-40B4-BE49-F238E27FC236}">
                <a16:creationId xmlns:a16="http://schemas.microsoft.com/office/drawing/2014/main" id="{41049BB3-AD04-4B7F-A951-F732812472E8}"/>
              </a:ext>
            </a:extLst>
          </p:cNvPr>
          <p:cNvPicPr>
            <a:picLocks noChangeAspect="1"/>
          </p:cNvPicPr>
          <p:nvPr/>
        </p:nvPicPr>
        <p:blipFill>
          <a:blip r:embed="rId4"/>
          <a:stretch>
            <a:fillRect/>
          </a:stretch>
        </p:blipFill>
        <p:spPr>
          <a:xfrm>
            <a:off x="9078699" y="1915160"/>
            <a:ext cx="2619375" cy="1741987"/>
          </a:xfrm>
          <a:prstGeom prst="rect">
            <a:avLst/>
          </a:prstGeom>
        </p:spPr>
      </p:pic>
      <p:pic>
        <p:nvPicPr>
          <p:cNvPr id="7" name="Picture 6">
            <a:extLst>
              <a:ext uri="{FF2B5EF4-FFF2-40B4-BE49-F238E27FC236}">
                <a16:creationId xmlns:a16="http://schemas.microsoft.com/office/drawing/2014/main" id="{08F52160-6BC0-4570-BD25-B6CD34E68E62}"/>
              </a:ext>
            </a:extLst>
          </p:cNvPr>
          <p:cNvPicPr>
            <a:picLocks noChangeAspect="1"/>
          </p:cNvPicPr>
          <p:nvPr/>
        </p:nvPicPr>
        <p:blipFill>
          <a:blip r:embed="rId5"/>
          <a:stretch>
            <a:fillRect/>
          </a:stretch>
        </p:blipFill>
        <p:spPr>
          <a:xfrm>
            <a:off x="5815618" y="4288412"/>
            <a:ext cx="2550189" cy="1944748"/>
          </a:xfrm>
          <a:prstGeom prst="rect">
            <a:avLst/>
          </a:prstGeom>
        </p:spPr>
      </p:pic>
      <p:pic>
        <p:nvPicPr>
          <p:cNvPr id="13" name="Picture 12">
            <a:extLst>
              <a:ext uri="{FF2B5EF4-FFF2-40B4-BE49-F238E27FC236}">
                <a16:creationId xmlns:a16="http://schemas.microsoft.com/office/drawing/2014/main" id="{A34E391F-1D3D-4577-9DE1-DCA03D7A112F}"/>
              </a:ext>
            </a:extLst>
          </p:cNvPr>
          <p:cNvPicPr>
            <a:picLocks noChangeAspect="1"/>
          </p:cNvPicPr>
          <p:nvPr/>
        </p:nvPicPr>
        <p:blipFill>
          <a:blip r:embed="rId6"/>
          <a:stretch>
            <a:fillRect/>
          </a:stretch>
        </p:blipFill>
        <p:spPr>
          <a:xfrm>
            <a:off x="9085095" y="4389793"/>
            <a:ext cx="2612979" cy="1741986"/>
          </a:xfrm>
          <a:prstGeom prst="rect">
            <a:avLst/>
          </a:prstGeom>
        </p:spPr>
      </p:pic>
      <p:sp>
        <p:nvSpPr>
          <p:cNvPr id="4" name="Rectangle 3">
            <a:extLst>
              <a:ext uri="{FF2B5EF4-FFF2-40B4-BE49-F238E27FC236}">
                <a16:creationId xmlns:a16="http://schemas.microsoft.com/office/drawing/2014/main" id="{D274F06B-AB41-4E26-A782-E685EFC17183}"/>
              </a:ext>
            </a:extLst>
          </p:cNvPr>
          <p:cNvSpPr/>
          <p:nvPr/>
        </p:nvSpPr>
        <p:spPr>
          <a:xfrm>
            <a:off x="5597192" y="4288412"/>
            <a:ext cx="2987040" cy="19447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2" descr="File:Green tick.svg - Wikipedia">
            <a:extLst>
              <a:ext uri="{FF2B5EF4-FFF2-40B4-BE49-F238E27FC236}">
                <a16:creationId xmlns:a16="http://schemas.microsoft.com/office/drawing/2014/main" id="{94D50692-152D-46F5-B096-C988EA81DDD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19970" y="2686800"/>
            <a:ext cx="155789" cy="297908"/>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1E1E66A-68B1-4B30-9219-E21811225D63}"/>
              </a:ext>
            </a:extLst>
          </p:cNvPr>
          <p:cNvSpPr txBox="1"/>
          <p:nvPr/>
        </p:nvSpPr>
        <p:spPr>
          <a:xfrm>
            <a:off x="294640" y="4642844"/>
            <a:ext cx="3987800" cy="1938992"/>
          </a:xfrm>
          <a:prstGeom prst="rect">
            <a:avLst/>
          </a:prstGeom>
          <a:solidFill>
            <a:schemeClr val="accent5">
              <a:lumMod val="20000"/>
              <a:lumOff val="80000"/>
            </a:schemeClr>
          </a:solidFill>
        </p:spPr>
        <p:txBody>
          <a:bodyPr wrap="square" rtlCol="0">
            <a:spAutoFit/>
          </a:bodyPr>
          <a:lstStyle/>
          <a:p>
            <a:r>
              <a:rPr lang="en-GB" sz="2000" dirty="0">
                <a:latin typeface="+mj-lt"/>
              </a:rPr>
              <a:t>Frogs are a different species and therefore will not share all the characteristics. However, it’s likely to have two eyes and four legs but we cannot see that in the photo. The algorithm wouldn’t pick it up.</a:t>
            </a:r>
            <a:endParaRPr lang="en-GB" sz="2000" b="1" dirty="0">
              <a:latin typeface="+mj-lt"/>
            </a:endParaRPr>
          </a:p>
        </p:txBody>
      </p:sp>
      <p:pic>
        <p:nvPicPr>
          <p:cNvPr id="19" name="Picture 4" descr="File:Red X.svg - Wikimedia Commons">
            <a:extLst>
              <a:ext uri="{FF2B5EF4-FFF2-40B4-BE49-F238E27FC236}">
                <a16:creationId xmlns:a16="http://schemas.microsoft.com/office/drawing/2014/main" id="{35053861-B8BB-4A65-B6BF-5D6D3C011FA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66706" y="2347234"/>
            <a:ext cx="262316" cy="26231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File:Red X.svg - Wikimedia Commons">
            <a:extLst>
              <a:ext uri="{FF2B5EF4-FFF2-40B4-BE49-F238E27FC236}">
                <a16:creationId xmlns:a16="http://schemas.microsoft.com/office/drawing/2014/main" id="{F6681787-882D-4888-8607-11F018D64A8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66706" y="3110400"/>
            <a:ext cx="262316" cy="26231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File:Red X.svg - Wikimedia Commons">
            <a:extLst>
              <a:ext uri="{FF2B5EF4-FFF2-40B4-BE49-F238E27FC236}">
                <a16:creationId xmlns:a16="http://schemas.microsoft.com/office/drawing/2014/main" id="{313C987D-132F-4E4F-B4CC-0FC12C091A5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43768" y="3485285"/>
            <a:ext cx="262316" cy="26231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File:Red X.svg - Wikimedia Commons">
            <a:extLst>
              <a:ext uri="{FF2B5EF4-FFF2-40B4-BE49-F238E27FC236}">
                <a16:creationId xmlns:a16="http://schemas.microsoft.com/office/drawing/2014/main" id="{FCDF3DFE-B504-4C42-87BF-CF0C71D1723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43612" y="3841045"/>
            <a:ext cx="262316" cy="26231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File:Red X.svg - Wikimedia Commons">
            <a:extLst>
              <a:ext uri="{FF2B5EF4-FFF2-40B4-BE49-F238E27FC236}">
                <a16:creationId xmlns:a16="http://schemas.microsoft.com/office/drawing/2014/main" id="{7C320081-E12D-49CF-B606-4A9271CEEAC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43612" y="4235165"/>
            <a:ext cx="262316" cy="2623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4915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2403" y="113348"/>
            <a:ext cx="11613832" cy="1384995"/>
          </a:xfrm>
          <a:prstGeom prst="rect">
            <a:avLst/>
          </a:prstGeom>
          <a:noFill/>
        </p:spPr>
        <p:txBody>
          <a:bodyPr wrap="square" rtlCol="0">
            <a:spAutoFit/>
          </a:bodyPr>
          <a:lstStyle/>
          <a:p>
            <a:r>
              <a:rPr lang="en-GB" sz="2400" b="1" u="sng" dirty="0">
                <a:latin typeface="+mj-lt"/>
              </a:rPr>
              <a:t>Machine learning</a:t>
            </a:r>
          </a:p>
          <a:p>
            <a:endParaRPr lang="en-GB" sz="2400" b="1" u="sng" dirty="0">
              <a:latin typeface="+mj-lt"/>
            </a:endParaRPr>
          </a:p>
          <a:p>
            <a:r>
              <a:rPr lang="en-GB" dirty="0">
                <a:latin typeface="+mj-lt"/>
              </a:rPr>
              <a:t>We have set some criteria for our algorithm. We want it to be able to recognise images using what we call training data. </a:t>
            </a:r>
          </a:p>
          <a:p>
            <a:r>
              <a:rPr lang="en-GB" dirty="0">
                <a:latin typeface="+mj-lt"/>
              </a:rPr>
              <a:t>The training data used in this case is called ‘mammals’</a:t>
            </a:r>
          </a:p>
        </p:txBody>
      </p:sp>
      <p:graphicFrame>
        <p:nvGraphicFramePr>
          <p:cNvPr id="2" name="Table 1">
            <a:extLst>
              <a:ext uri="{FF2B5EF4-FFF2-40B4-BE49-F238E27FC236}">
                <a16:creationId xmlns:a16="http://schemas.microsoft.com/office/drawing/2014/main" id="{7E7DF164-64E5-4E25-AA6E-BA212AE6BA28}"/>
              </a:ext>
            </a:extLst>
          </p:cNvPr>
          <p:cNvGraphicFramePr>
            <a:graphicFrameLocks noGrp="1"/>
          </p:cNvGraphicFramePr>
          <p:nvPr/>
        </p:nvGraphicFramePr>
        <p:xfrm>
          <a:off x="294640" y="1915160"/>
          <a:ext cx="3987800" cy="2595880"/>
        </p:xfrm>
        <a:graphic>
          <a:graphicData uri="http://schemas.openxmlformats.org/drawingml/2006/table">
            <a:tbl>
              <a:tblPr firstRow="1" bandRow="1">
                <a:tableStyleId>{5940675A-B579-460E-94D1-54222C63F5DA}</a:tableStyleId>
              </a:tblPr>
              <a:tblGrid>
                <a:gridCol w="3987800">
                  <a:extLst>
                    <a:ext uri="{9D8B030D-6E8A-4147-A177-3AD203B41FA5}">
                      <a16:colId xmlns:a16="http://schemas.microsoft.com/office/drawing/2014/main" val="2048781381"/>
                    </a:ext>
                  </a:extLst>
                </a:gridCol>
              </a:tblGrid>
              <a:tr h="370840">
                <a:tc>
                  <a:txBody>
                    <a:bodyPr/>
                    <a:lstStyle/>
                    <a:p>
                      <a:r>
                        <a:rPr lang="en-GB" b="1" dirty="0">
                          <a:latin typeface="+mj-lt"/>
                        </a:rPr>
                        <a:t>Training data:</a:t>
                      </a:r>
                    </a:p>
                  </a:txBody>
                  <a:tcPr>
                    <a:solidFill>
                      <a:schemeClr val="bg2"/>
                    </a:solidFill>
                  </a:tcPr>
                </a:tc>
                <a:extLst>
                  <a:ext uri="{0D108BD9-81ED-4DB2-BD59-A6C34878D82A}">
                    <a16:rowId xmlns:a16="http://schemas.microsoft.com/office/drawing/2014/main" val="168398211"/>
                  </a:ext>
                </a:extLst>
              </a:tr>
              <a:tr h="370840">
                <a:tc>
                  <a:txBody>
                    <a:bodyPr/>
                    <a:lstStyle/>
                    <a:p>
                      <a:r>
                        <a:rPr lang="en-GB" dirty="0">
                          <a:latin typeface="+mj-lt"/>
                        </a:rPr>
                        <a:t>Two eyes</a:t>
                      </a:r>
                    </a:p>
                  </a:txBody>
                  <a:tcPr/>
                </a:tc>
                <a:extLst>
                  <a:ext uri="{0D108BD9-81ED-4DB2-BD59-A6C34878D82A}">
                    <a16:rowId xmlns:a16="http://schemas.microsoft.com/office/drawing/2014/main" val="2755966407"/>
                  </a:ext>
                </a:extLst>
              </a:tr>
              <a:tr h="370840">
                <a:tc>
                  <a:txBody>
                    <a:bodyPr/>
                    <a:lstStyle/>
                    <a:p>
                      <a:r>
                        <a:rPr lang="en-GB" dirty="0">
                          <a:latin typeface="+mj-lt"/>
                        </a:rPr>
                        <a:t>Nose</a:t>
                      </a:r>
                    </a:p>
                  </a:txBody>
                  <a:tcPr/>
                </a:tc>
                <a:extLst>
                  <a:ext uri="{0D108BD9-81ED-4DB2-BD59-A6C34878D82A}">
                    <a16:rowId xmlns:a16="http://schemas.microsoft.com/office/drawing/2014/main" val="1591403066"/>
                  </a:ext>
                </a:extLst>
              </a:tr>
              <a:tr h="370840">
                <a:tc>
                  <a:txBody>
                    <a:bodyPr/>
                    <a:lstStyle/>
                    <a:p>
                      <a:r>
                        <a:rPr lang="en-GB" dirty="0">
                          <a:latin typeface="+mj-lt"/>
                        </a:rPr>
                        <a:t>Four legs</a:t>
                      </a:r>
                    </a:p>
                  </a:txBody>
                  <a:tcPr/>
                </a:tc>
                <a:extLst>
                  <a:ext uri="{0D108BD9-81ED-4DB2-BD59-A6C34878D82A}">
                    <a16:rowId xmlns:a16="http://schemas.microsoft.com/office/drawing/2014/main" val="837127056"/>
                  </a:ext>
                </a:extLst>
              </a:tr>
              <a:tr h="370840">
                <a:tc>
                  <a:txBody>
                    <a:bodyPr/>
                    <a:lstStyle/>
                    <a:p>
                      <a:r>
                        <a:rPr lang="en-GB" dirty="0">
                          <a:latin typeface="+mj-lt"/>
                        </a:rPr>
                        <a:t>Fur</a:t>
                      </a:r>
                    </a:p>
                  </a:txBody>
                  <a:tcPr/>
                </a:tc>
                <a:extLst>
                  <a:ext uri="{0D108BD9-81ED-4DB2-BD59-A6C34878D82A}">
                    <a16:rowId xmlns:a16="http://schemas.microsoft.com/office/drawing/2014/main" val="2266514342"/>
                  </a:ext>
                </a:extLst>
              </a:tr>
              <a:tr h="370840">
                <a:tc>
                  <a:txBody>
                    <a:bodyPr/>
                    <a:lstStyle/>
                    <a:p>
                      <a:r>
                        <a:rPr lang="en-GB" dirty="0">
                          <a:latin typeface="+mj-lt"/>
                        </a:rPr>
                        <a:t>Tail</a:t>
                      </a:r>
                    </a:p>
                  </a:txBody>
                  <a:tcPr/>
                </a:tc>
                <a:extLst>
                  <a:ext uri="{0D108BD9-81ED-4DB2-BD59-A6C34878D82A}">
                    <a16:rowId xmlns:a16="http://schemas.microsoft.com/office/drawing/2014/main" val="555630392"/>
                  </a:ext>
                </a:extLst>
              </a:tr>
              <a:tr h="370840">
                <a:tc>
                  <a:txBody>
                    <a:bodyPr/>
                    <a:lstStyle/>
                    <a:p>
                      <a:r>
                        <a:rPr lang="en-GB" dirty="0">
                          <a:latin typeface="+mj-lt"/>
                        </a:rPr>
                        <a:t>Ears</a:t>
                      </a:r>
                    </a:p>
                  </a:txBody>
                  <a:tcPr/>
                </a:tc>
                <a:extLst>
                  <a:ext uri="{0D108BD9-81ED-4DB2-BD59-A6C34878D82A}">
                    <a16:rowId xmlns:a16="http://schemas.microsoft.com/office/drawing/2014/main" val="3677968955"/>
                  </a:ext>
                </a:extLst>
              </a:tr>
            </a:tbl>
          </a:graphicData>
        </a:graphic>
      </p:graphicFrame>
      <p:pic>
        <p:nvPicPr>
          <p:cNvPr id="5" name="Picture 4">
            <a:extLst>
              <a:ext uri="{FF2B5EF4-FFF2-40B4-BE49-F238E27FC236}">
                <a16:creationId xmlns:a16="http://schemas.microsoft.com/office/drawing/2014/main" id="{777843A6-E081-4E60-A49E-4C6D9A02CB4E}"/>
              </a:ext>
            </a:extLst>
          </p:cNvPr>
          <p:cNvPicPr>
            <a:picLocks noChangeAspect="1"/>
          </p:cNvPicPr>
          <p:nvPr/>
        </p:nvPicPr>
        <p:blipFill>
          <a:blip r:embed="rId3"/>
          <a:stretch>
            <a:fillRect/>
          </a:stretch>
        </p:blipFill>
        <p:spPr>
          <a:xfrm>
            <a:off x="5684520" y="1915160"/>
            <a:ext cx="2681287" cy="1784275"/>
          </a:xfrm>
          <a:prstGeom prst="rect">
            <a:avLst/>
          </a:prstGeom>
        </p:spPr>
      </p:pic>
      <p:pic>
        <p:nvPicPr>
          <p:cNvPr id="6" name="Picture 5">
            <a:extLst>
              <a:ext uri="{FF2B5EF4-FFF2-40B4-BE49-F238E27FC236}">
                <a16:creationId xmlns:a16="http://schemas.microsoft.com/office/drawing/2014/main" id="{41049BB3-AD04-4B7F-A951-F732812472E8}"/>
              </a:ext>
            </a:extLst>
          </p:cNvPr>
          <p:cNvPicPr>
            <a:picLocks noChangeAspect="1"/>
          </p:cNvPicPr>
          <p:nvPr/>
        </p:nvPicPr>
        <p:blipFill>
          <a:blip r:embed="rId4"/>
          <a:stretch>
            <a:fillRect/>
          </a:stretch>
        </p:blipFill>
        <p:spPr>
          <a:xfrm>
            <a:off x="9078699" y="1915160"/>
            <a:ext cx="2619375" cy="1741987"/>
          </a:xfrm>
          <a:prstGeom prst="rect">
            <a:avLst/>
          </a:prstGeom>
        </p:spPr>
      </p:pic>
      <p:pic>
        <p:nvPicPr>
          <p:cNvPr id="7" name="Picture 6">
            <a:extLst>
              <a:ext uri="{FF2B5EF4-FFF2-40B4-BE49-F238E27FC236}">
                <a16:creationId xmlns:a16="http://schemas.microsoft.com/office/drawing/2014/main" id="{08F52160-6BC0-4570-BD25-B6CD34E68E62}"/>
              </a:ext>
            </a:extLst>
          </p:cNvPr>
          <p:cNvPicPr>
            <a:picLocks noChangeAspect="1"/>
          </p:cNvPicPr>
          <p:nvPr/>
        </p:nvPicPr>
        <p:blipFill>
          <a:blip r:embed="rId5"/>
          <a:stretch>
            <a:fillRect/>
          </a:stretch>
        </p:blipFill>
        <p:spPr>
          <a:xfrm>
            <a:off x="5815618" y="4288412"/>
            <a:ext cx="2550189" cy="1944748"/>
          </a:xfrm>
          <a:prstGeom prst="rect">
            <a:avLst/>
          </a:prstGeom>
        </p:spPr>
      </p:pic>
      <p:pic>
        <p:nvPicPr>
          <p:cNvPr id="13" name="Picture 12">
            <a:extLst>
              <a:ext uri="{FF2B5EF4-FFF2-40B4-BE49-F238E27FC236}">
                <a16:creationId xmlns:a16="http://schemas.microsoft.com/office/drawing/2014/main" id="{A34E391F-1D3D-4577-9DE1-DCA03D7A112F}"/>
              </a:ext>
            </a:extLst>
          </p:cNvPr>
          <p:cNvPicPr>
            <a:picLocks noChangeAspect="1"/>
          </p:cNvPicPr>
          <p:nvPr/>
        </p:nvPicPr>
        <p:blipFill>
          <a:blip r:embed="rId6"/>
          <a:stretch>
            <a:fillRect/>
          </a:stretch>
        </p:blipFill>
        <p:spPr>
          <a:xfrm>
            <a:off x="9085095" y="4389793"/>
            <a:ext cx="2612979" cy="1741986"/>
          </a:xfrm>
          <a:prstGeom prst="rect">
            <a:avLst/>
          </a:prstGeom>
        </p:spPr>
      </p:pic>
      <p:sp>
        <p:nvSpPr>
          <p:cNvPr id="4" name="Rectangle 3">
            <a:extLst>
              <a:ext uri="{FF2B5EF4-FFF2-40B4-BE49-F238E27FC236}">
                <a16:creationId xmlns:a16="http://schemas.microsoft.com/office/drawing/2014/main" id="{D274F06B-AB41-4E26-A782-E685EFC17183}"/>
              </a:ext>
            </a:extLst>
          </p:cNvPr>
          <p:cNvSpPr/>
          <p:nvPr/>
        </p:nvSpPr>
        <p:spPr>
          <a:xfrm>
            <a:off x="8910320" y="4235165"/>
            <a:ext cx="2987040" cy="19447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2" descr="File:Green tick.svg - Wikipedia">
            <a:extLst>
              <a:ext uri="{FF2B5EF4-FFF2-40B4-BE49-F238E27FC236}">
                <a16:creationId xmlns:a16="http://schemas.microsoft.com/office/drawing/2014/main" id="{94D50692-152D-46F5-B096-C988EA81DDD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19970" y="2686800"/>
            <a:ext cx="155789" cy="297908"/>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1E1E66A-68B1-4B30-9219-E21811225D63}"/>
              </a:ext>
            </a:extLst>
          </p:cNvPr>
          <p:cNvSpPr txBox="1"/>
          <p:nvPr/>
        </p:nvSpPr>
        <p:spPr>
          <a:xfrm>
            <a:off x="294640" y="4642844"/>
            <a:ext cx="5389880" cy="1938992"/>
          </a:xfrm>
          <a:prstGeom prst="rect">
            <a:avLst/>
          </a:prstGeom>
          <a:solidFill>
            <a:schemeClr val="accent5">
              <a:lumMod val="20000"/>
              <a:lumOff val="80000"/>
            </a:schemeClr>
          </a:solidFill>
        </p:spPr>
        <p:txBody>
          <a:bodyPr wrap="square" rtlCol="0">
            <a:spAutoFit/>
          </a:bodyPr>
          <a:lstStyle/>
          <a:p>
            <a:r>
              <a:rPr lang="en-GB" sz="2000" dirty="0">
                <a:latin typeface="+mj-lt"/>
              </a:rPr>
              <a:t>Birds have two eyes but cannot be seen. Ears is an interesting one, they have them but not in the conventional sense. They have funnel-shaped ear openings at the side of their head. This means the machine would probably need more training with regards to what defines ears.</a:t>
            </a:r>
            <a:endParaRPr lang="en-GB" sz="2000" b="1" dirty="0">
              <a:latin typeface="+mj-lt"/>
            </a:endParaRPr>
          </a:p>
        </p:txBody>
      </p:sp>
      <p:pic>
        <p:nvPicPr>
          <p:cNvPr id="19" name="Picture 4" descr="File:Red X.svg - Wikimedia Commons">
            <a:extLst>
              <a:ext uri="{FF2B5EF4-FFF2-40B4-BE49-F238E27FC236}">
                <a16:creationId xmlns:a16="http://schemas.microsoft.com/office/drawing/2014/main" id="{35053861-B8BB-4A65-B6BF-5D6D3C011FA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66706" y="2347234"/>
            <a:ext cx="262316" cy="26231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File:Red X.svg - Wikimedia Commons">
            <a:extLst>
              <a:ext uri="{FF2B5EF4-FFF2-40B4-BE49-F238E27FC236}">
                <a16:creationId xmlns:a16="http://schemas.microsoft.com/office/drawing/2014/main" id="{F6681787-882D-4888-8607-11F018D64A8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66706" y="3110400"/>
            <a:ext cx="262316" cy="26231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File:Red X.svg - Wikimedia Commons">
            <a:extLst>
              <a:ext uri="{FF2B5EF4-FFF2-40B4-BE49-F238E27FC236}">
                <a16:creationId xmlns:a16="http://schemas.microsoft.com/office/drawing/2014/main" id="{FCDF3DFE-B504-4C42-87BF-CF0C71D1723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43612" y="3841045"/>
            <a:ext cx="262316" cy="26231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File:Red X.svg - Wikimedia Commons">
            <a:extLst>
              <a:ext uri="{FF2B5EF4-FFF2-40B4-BE49-F238E27FC236}">
                <a16:creationId xmlns:a16="http://schemas.microsoft.com/office/drawing/2014/main" id="{7C320081-E12D-49CF-B606-4A9271CEEAC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43612" y="4235165"/>
            <a:ext cx="262316" cy="26231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File:Green tick.svg - Wikipedia">
            <a:extLst>
              <a:ext uri="{FF2B5EF4-FFF2-40B4-BE49-F238E27FC236}">
                <a16:creationId xmlns:a16="http://schemas.microsoft.com/office/drawing/2014/main" id="{08B20859-0A91-4F48-82EB-76547977770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96875" y="3453037"/>
            <a:ext cx="155789" cy="297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78163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727</Words>
  <Application>Microsoft Office PowerPoint</Application>
  <PresentationFormat>Widescreen</PresentationFormat>
  <Paragraphs>86</Paragraphs>
  <Slides>6</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Corbett, DC (Staff, Parks House)</dc:creator>
  <cp:lastModifiedBy>Corbett, DC (Staff, Parks House)</cp:lastModifiedBy>
  <cp:revision>3</cp:revision>
  <dcterms:created xsi:type="dcterms:W3CDTF">2021-09-20T09:54:30Z</dcterms:created>
  <dcterms:modified xsi:type="dcterms:W3CDTF">2021-09-20T10:00:42Z</dcterms:modified>
</cp:coreProperties>
</file>